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1" r:id="rId5"/>
    <p:sldId id="258" r:id="rId6"/>
    <p:sldId id="275" r:id="rId7"/>
    <p:sldId id="263" r:id="rId8"/>
    <p:sldId id="273" r:id="rId9"/>
    <p:sldId id="272" r:id="rId10"/>
    <p:sldId id="268" r:id="rId11"/>
    <p:sldId id="267" r:id="rId12"/>
    <p:sldId id="266" r:id="rId13"/>
    <p:sldId id="260" r:id="rId14"/>
    <p:sldId id="274" r:id="rId15"/>
    <p:sldId id="269" r:id="rId16"/>
    <p:sldId id="276" r:id="rId17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54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AU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n-AU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AU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AU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49C5AF2B-DC60-44C7-B303-E65469670236}" type="datetimeFigureOut">
              <a:rPr lang="en-AU" smtClean="0">
                <a:uFillTx/>
              </a:rPr>
              <a:t>7/04/2015</a:t>
            </a:fld>
            <a:endParaRPr lang="en-AU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AU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481B434-C2B5-457C-A008-E085810F4044}" type="slidenum">
              <a:rPr lang="en-AU" smtClean="0">
                <a:uFillTx/>
              </a:rPr>
              <a:t>‹#›</a:t>
            </a:fld>
            <a:endParaRPr lang="en-AU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7772400" cy="1470025"/>
          </a:xfrm>
        </p:spPr>
        <p:txBody>
          <a:bodyPr/>
          <a:lstStyle/>
          <a:p>
            <a:r>
              <a:rPr lang="en-AU" dirty="0" smtClean="0">
                <a:uFillTx/>
              </a:rPr>
              <a:t>New Colombo Plan 2016	</a:t>
            </a:r>
            <a:endParaRPr lang="en-AU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789040"/>
            <a:ext cx="6400800" cy="1752600"/>
          </a:xfrm>
        </p:spPr>
        <p:txBody>
          <a:bodyPr/>
          <a:lstStyle/>
          <a:p>
            <a:r>
              <a:rPr lang="en-AU" dirty="0" smtClean="0">
                <a:uFillTx/>
              </a:rPr>
              <a:t>Briefing Session</a:t>
            </a:r>
            <a:br>
              <a:rPr lang="en-AU" dirty="0" smtClean="0">
                <a:uFillTx/>
              </a:rPr>
            </a:br>
            <a:r>
              <a:rPr lang="en-AU" dirty="0" smtClean="0">
                <a:uFillTx/>
              </a:rPr>
              <a:t/>
            </a:r>
            <a:br>
              <a:rPr lang="en-AU" dirty="0" smtClean="0">
                <a:uFillTx/>
              </a:rPr>
            </a:br>
            <a:r>
              <a:rPr lang="en-AU" sz="1400" b="1" dirty="0" smtClean="0">
                <a:uFillTx/>
              </a:rPr>
              <a:t>Michele Robinson – Associate Director International Relations</a:t>
            </a:r>
            <a:br>
              <a:rPr lang="en-AU" sz="1400" b="1" dirty="0" smtClean="0">
                <a:uFillTx/>
              </a:rPr>
            </a:br>
            <a:r>
              <a:rPr lang="en-AU" sz="1400" b="1" dirty="0" err="1" smtClean="0">
                <a:uFillTx/>
              </a:rPr>
              <a:t>Sanyu</a:t>
            </a:r>
            <a:r>
              <a:rPr lang="en-AU" sz="1400" b="1" dirty="0" smtClean="0">
                <a:uFillTx/>
              </a:rPr>
              <a:t> </a:t>
            </a:r>
            <a:r>
              <a:rPr lang="en-AU" sz="1400" b="1" dirty="0" err="1" smtClean="0">
                <a:uFillTx/>
              </a:rPr>
              <a:t>Magumbwa</a:t>
            </a:r>
            <a:r>
              <a:rPr lang="en-AU" sz="1400" b="1" dirty="0" smtClean="0">
                <a:uFillTx/>
              </a:rPr>
              <a:t> – Manager, International Strategic Partnerships</a:t>
            </a:r>
            <a:br>
              <a:rPr lang="en-AU" sz="1400" b="1" dirty="0" smtClean="0">
                <a:uFillTx/>
              </a:rPr>
            </a:br>
            <a:r>
              <a:rPr lang="en-AU" sz="1400" b="1" dirty="0" smtClean="0">
                <a:uFillTx/>
              </a:rPr>
              <a:t>Amanda Hough – Manager, Macquarie Abroad</a:t>
            </a:r>
          </a:p>
          <a:p>
            <a:endParaRPr lang="en-AU" b="1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347048" cy="922114"/>
          </a:xfrm>
        </p:spPr>
        <p:txBody>
          <a:bodyPr>
            <a:normAutofit/>
          </a:bodyPr>
          <a:lstStyle/>
          <a:p>
            <a:r>
              <a:rPr lang="en-AU" dirty="0" smtClean="0">
                <a:uFillTx/>
              </a:rPr>
              <a:t>Maximising your chances</a:t>
            </a:r>
            <a:endParaRPr lang="en-AU" dirty="0">
              <a:uFillTx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115616" y="1916832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uFillTx/>
              </a:rPr>
              <a:t>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uFillTx/>
              </a:rPr>
              <a:t>A diverse spread is encouraged; no specific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uFillTx/>
            </a:endParaRPr>
          </a:p>
          <a:p>
            <a:r>
              <a:rPr lang="en-AU" sz="1600" b="1" dirty="0" smtClean="0">
                <a:uFillTx/>
              </a:rPr>
              <a:t>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uFillTx/>
              </a:rPr>
              <a:t>Preference in the long-term is for semester projects; however we (and DFAT) recognise that this may not be achievable straightaway, and that short-term options may be the most viable program type to mobilise students</a:t>
            </a:r>
          </a:p>
          <a:p>
            <a:endParaRPr lang="en-AU" sz="1600" b="1" dirty="0">
              <a:uFillTx/>
            </a:endParaRPr>
          </a:p>
          <a:p>
            <a:r>
              <a:rPr lang="en-AU" sz="1600" b="1" dirty="0" smtClean="0">
                <a:uFillTx/>
              </a:rPr>
              <a:t>New and innovative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uFillTx/>
              </a:rPr>
              <a:t>Existing projects will be considered.  However new and innovative projects will be </a:t>
            </a:r>
            <a:r>
              <a:rPr lang="en-AU" sz="1600" b="1" dirty="0" smtClean="0">
                <a:uFillTx/>
              </a:rPr>
              <a:t/>
            </a:r>
            <a:br>
              <a:rPr lang="en-AU" sz="1600" b="1" dirty="0" smtClean="0">
                <a:uFillTx/>
              </a:rPr>
            </a:br>
            <a:r>
              <a:rPr lang="en-AU" sz="1600" b="1" dirty="0" smtClean="0">
                <a:uFillTx/>
              </a:rPr>
              <a:t>highly </a:t>
            </a:r>
            <a:r>
              <a:rPr lang="en-AU" sz="1600" b="1" dirty="0" smtClean="0">
                <a:uFillTx/>
              </a:rPr>
              <a:t>regarded.  The Government has committed funding until 2017/18 and has had some discussion for multi-year projects in future 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>
              <a:uFillTx/>
            </a:endParaRPr>
          </a:p>
          <a:p>
            <a:r>
              <a:rPr lang="en-AU" sz="1600" b="1" dirty="0" smtClean="0">
                <a:uFillTx/>
              </a:rPr>
              <a:t>Internship/mentorships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 smtClean="0">
                <a:uFillTx/>
              </a:rPr>
              <a:t>Projects with an internship/mentorship component will be highly regarded.  Faculties will be encouraged to use their links within universities or internship providers to arrange these opportunities.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" y="0"/>
            <a:ext cx="9146857" cy="6858000"/>
          </a:xfrm>
          <a:prstGeom prst="rect">
            <a:avLst/>
          </a:prstGeom>
        </p:spPr>
      </p:pic>
      <p:sp>
        <p:nvSpPr>
          <p:cNvPr id="4" name="Rectangle 3"/>
          <p:cNvSpPr>
            <a:spLocks/>
          </p:cNvSpPr>
          <p:nvPr/>
        </p:nvSpPr>
        <p:spPr>
          <a:xfrm>
            <a:off x="434997" y="191683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bg1"/>
                </a:solidFill>
              </a:rPr>
              <a:t>The University of Melbourne:  </a:t>
            </a:r>
            <a:r>
              <a:rPr lang="en-AU" sz="1600" dirty="0">
                <a:solidFill>
                  <a:schemeClr val="bg1"/>
                </a:solidFill>
              </a:rPr>
              <a:t>The University of South </a:t>
            </a:r>
            <a:r>
              <a:rPr lang="en-AU" sz="1600" dirty="0" smtClean="0">
                <a:solidFill>
                  <a:schemeClr val="bg1"/>
                </a:solidFill>
              </a:rPr>
              <a:t>Pacific, Cook Islands. </a:t>
            </a:r>
            <a:br>
              <a:rPr lang="en-AU" sz="1600" dirty="0" smtClean="0">
                <a:solidFill>
                  <a:schemeClr val="bg1"/>
                </a:solidFill>
              </a:rPr>
            </a:br>
            <a:r>
              <a:rPr lang="en-AU" sz="1600" dirty="0" smtClean="0">
                <a:solidFill>
                  <a:schemeClr val="bg1"/>
                </a:solidFill>
              </a:rPr>
              <a:t>(Music) Over </a:t>
            </a:r>
            <a:r>
              <a:rPr lang="en-AU" sz="1600" dirty="0">
                <a:solidFill>
                  <a:schemeClr val="bg1"/>
                </a:solidFill>
              </a:rPr>
              <a:t>ten days students will collaborate in combined teams to create audio compositions. The musical pieces will explore issues of sustainability, climate change, cultural context, site, history, community and topography</a:t>
            </a:r>
            <a:r>
              <a:rPr lang="en-AU" sz="1600" dirty="0" smtClean="0">
                <a:solidFill>
                  <a:schemeClr val="bg1"/>
                </a:solidFill>
              </a:rPr>
              <a:t>.</a:t>
            </a:r>
            <a:br>
              <a:rPr lang="en-AU" sz="1600" dirty="0" smtClean="0">
                <a:solidFill>
                  <a:schemeClr val="bg1"/>
                </a:solidFill>
              </a:rPr>
            </a:br>
            <a:endParaRPr lang="en-AU" sz="1600" dirty="0" smtClean="0">
              <a:solidFill>
                <a:schemeClr val="bg1"/>
              </a:solidFill>
            </a:endParaRPr>
          </a:p>
          <a:p>
            <a:r>
              <a:rPr lang="en-AU" sz="1600" b="1" dirty="0">
                <a:solidFill>
                  <a:schemeClr val="bg1"/>
                </a:solidFill>
              </a:rPr>
              <a:t>Monash University: </a:t>
            </a:r>
            <a:r>
              <a:rPr lang="en-AU" sz="1600" dirty="0">
                <a:solidFill>
                  <a:schemeClr val="bg1"/>
                </a:solidFill>
              </a:rPr>
              <a:t>Ministry of Education and participating </a:t>
            </a:r>
            <a:r>
              <a:rPr lang="en-AU" sz="1600" dirty="0" smtClean="0">
                <a:solidFill>
                  <a:schemeClr val="bg1"/>
                </a:solidFill>
              </a:rPr>
              <a:t>schools, Malaysia.</a:t>
            </a:r>
          </a:p>
          <a:p>
            <a:r>
              <a:rPr lang="en-AU" sz="1600" dirty="0" smtClean="0">
                <a:solidFill>
                  <a:schemeClr val="bg1"/>
                </a:solidFill>
              </a:rPr>
              <a:t>(Education) Students </a:t>
            </a:r>
            <a:r>
              <a:rPr lang="en-AU" sz="1600" dirty="0">
                <a:solidFill>
                  <a:schemeClr val="bg1"/>
                </a:solidFill>
              </a:rPr>
              <a:t>will undertake a 15 day pre-service practicum in Kuala Lumpur or the surrounding areas. Placements will include Early Childhood, Primary and High </a:t>
            </a:r>
            <a:r>
              <a:rPr lang="en-AU" sz="1600" dirty="0" smtClean="0">
                <a:solidFill>
                  <a:schemeClr val="bg1"/>
                </a:solidFill>
              </a:rPr>
              <a:t>Schools</a:t>
            </a:r>
          </a:p>
          <a:p>
            <a:endParaRPr lang="en-AU" sz="1600" dirty="0">
              <a:solidFill>
                <a:schemeClr val="bg1"/>
              </a:solidFill>
              <a:uFillTx/>
            </a:endParaRPr>
          </a:p>
          <a:p>
            <a:r>
              <a:rPr lang="en-AU" sz="1600" b="1" dirty="0">
                <a:solidFill>
                  <a:schemeClr val="bg1"/>
                </a:solidFill>
              </a:rPr>
              <a:t>The University of Western </a:t>
            </a:r>
            <a:r>
              <a:rPr lang="en-AU" sz="1600" b="1" dirty="0" smtClean="0">
                <a:solidFill>
                  <a:schemeClr val="bg1"/>
                </a:solidFill>
              </a:rPr>
              <a:t>Australia</a:t>
            </a:r>
            <a:r>
              <a:rPr lang="en-AU" sz="1600" b="1" dirty="0">
                <a:solidFill>
                  <a:schemeClr val="bg1"/>
                </a:solidFill>
              </a:rPr>
              <a:t>: </a:t>
            </a:r>
            <a:r>
              <a:rPr lang="en-AU" sz="1600" dirty="0" err="1">
                <a:solidFill>
                  <a:schemeClr val="bg1"/>
                </a:solidFill>
              </a:rPr>
              <a:t>Temasek</a:t>
            </a:r>
            <a:r>
              <a:rPr lang="en-AU" sz="1600" dirty="0">
                <a:solidFill>
                  <a:schemeClr val="bg1"/>
                </a:solidFill>
              </a:rPr>
              <a:t> Polytechnic, </a:t>
            </a:r>
            <a:r>
              <a:rPr lang="en-AU" sz="1600" dirty="0" smtClean="0">
                <a:solidFill>
                  <a:schemeClr val="bg1"/>
                </a:solidFill>
              </a:rPr>
              <a:t>Singapore.</a:t>
            </a:r>
          </a:p>
          <a:p>
            <a:r>
              <a:rPr lang="en-AU" sz="1600" dirty="0">
                <a:solidFill>
                  <a:schemeClr val="bg1"/>
                </a:solidFill>
              </a:rPr>
              <a:t>(</a:t>
            </a:r>
            <a:r>
              <a:rPr lang="en-AU" sz="1600" dirty="0" smtClean="0">
                <a:solidFill>
                  <a:schemeClr val="bg1"/>
                </a:solidFill>
              </a:rPr>
              <a:t>Media</a:t>
            </a:r>
            <a:r>
              <a:rPr lang="en-AU" sz="1600" dirty="0">
                <a:solidFill>
                  <a:schemeClr val="bg1"/>
                </a:solidFill>
              </a:rPr>
              <a:t>, </a:t>
            </a:r>
            <a:r>
              <a:rPr lang="en-AU" sz="1600" dirty="0" smtClean="0">
                <a:solidFill>
                  <a:schemeClr val="bg1"/>
                </a:solidFill>
              </a:rPr>
              <a:t>Communications) Students </a:t>
            </a:r>
            <a:r>
              <a:rPr lang="en-AU" sz="1600" dirty="0">
                <a:solidFill>
                  <a:schemeClr val="bg1"/>
                </a:solidFill>
              </a:rPr>
              <a:t>will complete a three week intensive course in television and video production.  Students will focus on the diversity of Singapore's society and politics. The intensive forms part of a reciprocal arrangement which will see Singaporean students completing a course in Australia. </a:t>
            </a:r>
            <a:endParaRPr lang="en-AU" sz="1600" dirty="0">
              <a:solidFill>
                <a:schemeClr val="bg1"/>
              </a:solidFill>
              <a:uFillTx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3812" y="1052736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  <a:uFillTx/>
              </a:rPr>
              <a:t>Examples of eligible programs</a:t>
            </a:r>
            <a:endParaRPr lang="en-AU" dirty="0">
              <a:solidFill>
                <a:schemeClr val="bg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" y="0"/>
            <a:ext cx="91468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bg1"/>
                </a:solidFill>
                <a:uFillTx/>
              </a:rPr>
              <a:t>Examples of eligible programs</a:t>
            </a:r>
            <a:endParaRPr lang="en-AU" dirty="0">
              <a:solidFill>
                <a:schemeClr val="bg1"/>
              </a:solidFill>
              <a:uFillTx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95535" y="1916832"/>
            <a:ext cx="84091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chemeClr val="bg1"/>
                </a:solidFill>
              </a:rPr>
              <a:t>RMIT</a:t>
            </a:r>
            <a:r>
              <a:rPr lang="en-AU" sz="1600" b="1" dirty="0">
                <a:solidFill>
                  <a:schemeClr val="bg1"/>
                </a:solidFill>
              </a:rPr>
              <a:t>: </a:t>
            </a:r>
            <a:r>
              <a:rPr lang="en-AU" sz="1600" dirty="0" err="1">
                <a:solidFill>
                  <a:schemeClr val="bg1"/>
                </a:solidFill>
              </a:rPr>
              <a:t>Suranaree</a:t>
            </a:r>
            <a:r>
              <a:rPr lang="en-AU" sz="1600" dirty="0">
                <a:solidFill>
                  <a:schemeClr val="bg1"/>
                </a:solidFill>
              </a:rPr>
              <a:t> University of Technology and Western Digital </a:t>
            </a:r>
            <a:r>
              <a:rPr lang="en-AU" sz="1600" dirty="0" smtClean="0">
                <a:solidFill>
                  <a:schemeClr val="bg1"/>
                </a:solidFill>
              </a:rPr>
              <a:t>Thailand, Thailand.</a:t>
            </a:r>
          </a:p>
          <a:p>
            <a:r>
              <a:rPr lang="en-AU" sz="1600" dirty="0">
                <a:solidFill>
                  <a:schemeClr val="bg1"/>
                </a:solidFill>
              </a:rPr>
              <a:t>(</a:t>
            </a:r>
            <a:r>
              <a:rPr lang="en-AU" sz="1600" dirty="0" smtClean="0">
                <a:solidFill>
                  <a:schemeClr val="bg1"/>
                </a:solidFill>
              </a:rPr>
              <a:t>Engineering) One </a:t>
            </a:r>
            <a:r>
              <a:rPr lang="en-AU" sz="1600" dirty="0">
                <a:solidFill>
                  <a:schemeClr val="bg1"/>
                </a:solidFill>
              </a:rPr>
              <a:t>to two semesters of study at partner institute, followed by an internship at Western Digital Thailand</a:t>
            </a:r>
            <a:r>
              <a:rPr lang="en-AU" sz="1400" dirty="0">
                <a:solidFill>
                  <a:schemeClr val="bg1"/>
                </a:solidFill>
              </a:rPr>
              <a:t>. </a:t>
            </a:r>
            <a:endParaRPr lang="en-AU" sz="1400" dirty="0" smtClean="0">
              <a:solidFill>
                <a:schemeClr val="bg1"/>
              </a:solidFill>
            </a:endParaRPr>
          </a:p>
          <a:p>
            <a:endParaRPr lang="en-AU" sz="1400" dirty="0" smtClean="0">
              <a:solidFill>
                <a:schemeClr val="bg1"/>
              </a:solidFill>
              <a:uFillTx/>
            </a:endParaRPr>
          </a:p>
          <a:p>
            <a:r>
              <a:rPr lang="en-AU" sz="1600" b="1" dirty="0" smtClean="0">
                <a:solidFill>
                  <a:schemeClr val="bg1"/>
                </a:solidFill>
              </a:rPr>
              <a:t>Griffith University: </a:t>
            </a:r>
            <a:r>
              <a:rPr lang="en-AU" sz="1600" dirty="0" smtClean="0">
                <a:solidFill>
                  <a:schemeClr val="bg1"/>
                </a:solidFill>
              </a:rPr>
              <a:t>Qingdao University, China.</a:t>
            </a:r>
          </a:p>
          <a:p>
            <a:r>
              <a:rPr lang="en-AU" sz="1600" dirty="0">
                <a:solidFill>
                  <a:schemeClr val="bg1"/>
                </a:solidFill>
              </a:rPr>
              <a:t>(</a:t>
            </a:r>
            <a:r>
              <a:rPr lang="en-AU" sz="1600" dirty="0" smtClean="0">
                <a:solidFill>
                  <a:schemeClr val="bg1"/>
                </a:solidFill>
              </a:rPr>
              <a:t>Business) GBS Global Mobility Internship:  Students will travel to Beijing during the summer of 2015-16 to complete one of two intensive mode courses in 'Business Chinese' or 'China Today - Tradition and Modernisation' at Peking University, and then complete a five to six week full-time internship in Beijing in a business discipline area aligned to their degree program. </a:t>
            </a:r>
          </a:p>
          <a:p>
            <a:endParaRPr lang="en-AU" sz="1600" dirty="0">
              <a:solidFill>
                <a:schemeClr val="bg1"/>
              </a:solidFill>
            </a:endParaRPr>
          </a:p>
          <a:p>
            <a:r>
              <a:rPr lang="en-AU" sz="1600" b="1" dirty="0">
                <a:solidFill>
                  <a:schemeClr val="bg1"/>
                </a:solidFill>
              </a:rPr>
              <a:t>University of New South Wales: </a:t>
            </a:r>
            <a:r>
              <a:rPr lang="en-AU" sz="1600" dirty="0">
                <a:solidFill>
                  <a:schemeClr val="bg1"/>
                </a:solidFill>
              </a:rPr>
              <a:t>BINUS University, </a:t>
            </a:r>
            <a:r>
              <a:rPr lang="en-AU" sz="1600" dirty="0" err="1">
                <a:solidFill>
                  <a:schemeClr val="bg1"/>
                </a:solidFill>
              </a:rPr>
              <a:t>Institut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err="1">
                <a:solidFill>
                  <a:schemeClr val="bg1"/>
                </a:solidFill>
              </a:rPr>
              <a:t>Teknolohi</a:t>
            </a:r>
            <a:r>
              <a:rPr lang="en-AU" sz="1600" dirty="0">
                <a:solidFill>
                  <a:schemeClr val="bg1"/>
                </a:solidFill>
              </a:rPr>
              <a:t> Bandung, </a:t>
            </a:r>
            <a:r>
              <a:rPr lang="en-AU" sz="1600" dirty="0" err="1">
                <a:solidFill>
                  <a:schemeClr val="bg1"/>
                </a:solidFill>
              </a:rPr>
              <a:t>Sekolah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err="1">
                <a:solidFill>
                  <a:schemeClr val="bg1"/>
                </a:solidFill>
              </a:rPr>
              <a:t>Tinggi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err="1">
                <a:solidFill>
                  <a:schemeClr val="bg1"/>
                </a:solidFill>
              </a:rPr>
              <a:t>Seni</a:t>
            </a:r>
            <a:r>
              <a:rPr lang="en-AU" sz="1600" dirty="0">
                <a:solidFill>
                  <a:schemeClr val="bg1"/>
                </a:solidFill>
              </a:rPr>
              <a:t>, </a:t>
            </a:r>
            <a:r>
              <a:rPr lang="en-AU" sz="1600" dirty="0" err="1">
                <a:solidFill>
                  <a:schemeClr val="bg1"/>
                </a:solidFill>
              </a:rPr>
              <a:t>Universitas</a:t>
            </a:r>
            <a:r>
              <a:rPr lang="en-AU" sz="1600" dirty="0">
                <a:solidFill>
                  <a:schemeClr val="bg1"/>
                </a:solidFill>
              </a:rPr>
              <a:t> </a:t>
            </a:r>
            <a:r>
              <a:rPr lang="en-AU" sz="1600" dirty="0" err="1">
                <a:solidFill>
                  <a:schemeClr val="bg1"/>
                </a:solidFill>
              </a:rPr>
              <a:t>Airlangga</a:t>
            </a:r>
            <a:r>
              <a:rPr lang="en-AU" sz="1600" dirty="0">
                <a:solidFill>
                  <a:schemeClr val="bg1"/>
                </a:solidFill>
              </a:rPr>
              <a:t>, </a:t>
            </a:r>
            <a:r>
              <a:rPr lang="en-AU" sz="1600" dirty="0" err="1">
                <a:solidFill>
                  <a:schemeClr val="bg1"/>
                </a:solidFill>
              </a:rPr>
              <a:t>Universitas</a:t>
            </a:r>
            <a:r>
              <a:rPr lang="en-AU" sz="1600" dirty="0">
                <a:solidFill>
                  <a:schemeClr val="bg1"/>
                </a:solidFill>
              </a:rPr>
              <a:t> Kristen Duta </a:t>
            </a:r>
            <a:r>
              <a:rPr lang="en-AU" sz="1600" dirty="0" err="1" smtClean="0">
                <a:solidFill>
                  <a:schemeClr val="bg1"/>
                </a:solidFill>
              </a:rPr>
              <a:t>Wacana</a:t>
            </a:r>
            <a:r>
              <a:rPr lang="en-AU" sz="1600" dirty="0" smtClean="0">
                <a:solidFill>
                  <a:schemeClr val="bg1"/>
                </a:solidFill>
              </a:rPr>
              <a:t>, Indonesia.</a:t>
            </a:r>
          </a:p>
          <a:p>
            <a:r>
              <a:rPr lang="en-AU" sz="1600" dirty="0">
                <a:solidFill>
                  <a:schemeClr val="bg1"/>
                </a:solidFill>
              </a:rPr>
              <a:t>(Multi </a:t>
            </a:r>
            <a:r>
              <a:rPr lang="en-AU" sz="1600" dirty="0" smtClean="0">
                <a:solidFill>
                  <a:schemeClr val="bg1"/>
                </a:solidFill>
              </a:rPr>
              <a:t>Discipline) Students </a:t>
            </a:r>
            <a:r>
              <a:rPr lang="en-AU" sz="1600" dirty="0">
                <a:solidFill>
                  <a:schemeClr val="bg1"/>
                </a:solidFill>
              </a:rPr>
              <a:t>will study in Indonesia under the newly-established UNSW NCP Indonesia Ambassadors Project, supporting a range of faculty-led study tours to Indonesia. </a:t>
            </a:r>
            <a:endParaRPr lang="en-AU" sz="1600" dirty="0" smtClean="0">
              <a:solidFill>
                <a:schemeClr val="bg1"/>
              </a:solidFill>
            </a:endParaRPr>
          </a:p>
          <a:p>
            <a:endParaRPr lang="en-AU" sz="1600" dirty="0">
              <a:solidFill>
                <a:schemeClr val="bg1"/>
              </a:solidFill>
              <a:uFillTx/>
            </a:endParaRPr>
          </a:p>
          <a:p>
            <a:endParaRPr lang="en-AU" sz="1600" dirty="0" smtClean="0">
              <a:solidFill>
                <a:schemeClr val="bg1"/>
              </a:solidFill>
              <a:uFillTx/>
            </a:endParaRPr>
          </a:p>
          <a:p>
            <a:endParaRPr lang="en-AU" sz="1200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/>
          <a:lstStyle/>
          <a:p>
            <a:r>
              <a:rPr lang="en-AU" dirty="0" smtClean="0">
                <a:uFillTx/>
              </a:rPr>
              <a:t>The </a:t>
            </a:r>
            <a:r>
              <a:rPr lang="en-AU" dirty="0" smtClean="0">
                <a:uFillTx/>
              </a:rPr>
              <a:t>Application Criteria</a:t>
            </a:r>
            <a:endParaRPr lang="en-AU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155074" y="1916832"/>
            <a:ext cx="7809414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b="1" dirty="0" smtClean="0">
                <a:solidFill>
                  <a:srgbClr val="0070C1"/>
                </a:solidFill>
                <a:latin typeface="+mj-lt"/>
              </a:rPr>
              <a:t>Selection Criteria</a:t>
            </a:r>
            <a:br>
              <a:rPr lang="en-AU" sz="1500" b="1" dirty="0" smtClean="0">
                <a:solidFill>
                  <a:srgbClr val="0070C1"/>
                </a:solidFill>
                <a:latin typeface="+mj-lt"/>
              </a:rPr>
            </a:br>
            <a:endParaRPr lang="en-AU" sz="1500" b="1" dirty="0" smtClean="0">
              <a:solidFill>
                <a:srgbClr val="0070C1"/>
              </a:solidFill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500" b="1" dirty="0" smtClean="0">
                <a:latin typeface="+mj-lt"/>
              </a:rPr>
              <a:t>Support </a:t>
            </a:r>
            <a:r>
              <a:rPr lang="en-AU" sz="1500" b="1" dirty="0">
                <a:latin typeface="+mj-lt"/>
              </a:rPr>
              <a:t>increased student mobility that lifts knowledge of the Indo-Pacific in </a:t>
            </a:r>
            <a:r>
              <a:rPr lang="en-AU" sz="1500" b="1" dirty="0" smtClean="0">
                <a:latin typeface="+mj-lt"/>
              </a:rPr>
              <a:t>Australia </a:t>
            </a:r>
            <a:br>
              <a:rPr lang="en-AU" sz="1500" b="1" dirty="0" smtClean="0">
                <a:latin typeface="+mj-lt"/>
              </a:rPr>
            </a:br>
            <a:r>
              <a:rPr lang="en-AU" sz="1500" b="1" dirty="0" smtClean="0">
                <a:latin typeface="+mj-lt"/>
              </a:rPr>
              <a:t>(200 </a:t>
            </a:r>
            <a:r>
              <a:rPr lang="en-AU" sz="1500" b="1" dirty="0">
                <a:latin typeface="+mj-lt"/>
              </a:rPr>
              <a:t>words; </a:t>
            </a:r>
            <a:r>
              <a:rPr lang="en-AU" sz="1500" b="1" dirty="0" smtClean="0">
                <a:latin typeface="+mj-lt"/>
              </a:rPr>
              <a:t>40% </a:t>
            </a:r>
            <a:r>
              <a:rPr lang="en-AU" sz="1500" b="1" dirty="0">
                <a:latin typeface="+mj-lt"/>
              </a:rPr>
              <a:t>weighting)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500" b="1" dirty="0" smtClean="0">
                <a:latin typeface="+mj-lt"/>
              </a:rPr>
              <a:t>Support </a:t>
            </a:r>
            <a:r>
              <a:rPr lang="en-AU" sz="1500" b="1" dirty="0">
                <a:latin typeface="+mj-lt"/>
              </a:rPr>
              <a:t>for new and/or strengthened </a:t>
            </a:r>
            <a:r>
              <a:rPr lang="en-AU" sz="1500" b="1" dirty="0" smtClean="0">
                <a:latin typeface="+mj-lt"/>
              </a:rPr>
              <a:t>partnerships (150 </a:t>
            </a:r>
            <a:r>
              <a:rPr lang="en-AU" sz="1500" b="1" dirty="0">
                <a:latin typeface="+mj-lt"/>
              </a:rPr>
              <a:t>words; </a:t>
            </a:r>
            <a:r>
              <a:rPr lang="en-AU" sz="1500" b="1" dirty="0" smtClean="0">
                <a:latin typeface="+mj-lt"/>
              </a:rPr>
              <a:t>30%)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500" b="1" dirty="0" smtClean="0">
                <a:latin typeface="+mj-lt"/>
              </a:rPr>
              <a:t>Promote </a:t>
            </a:r>
            <a:r>
              <a:rPr lang="en-AU" sz="1500" b="1" dirty="0">
                <a:latin typeface="+mj-lt"/>
              </a:rPr>
              <a:t>the New Colombo Plan, study and Internships in the Indo-Pacific </a:t>
            </a:r>
            <a:r>
              <a:rPr lang="en-AU" sz="1500" b="1" dirty="0" smtClean="0">
                <a:latin typeface="+mj-lt"/>
              </a:rPr>
              <a:t>region </a:t>
            </a:r>
            <a:br>
              <a:rPr lang="en-AU" sz="1500" b="1" dirty="0" smtClean="0">
                <a:latin typeface="+mj-lt"/>
              </a:rPr>
            </a:br>
            <a:r>
              <a:rPr lang="en-AU" sz="1500" b="1" dirty="0" smtClean="0">
                <a:latin typeface="+mj-lt"/>
              </a:rPr>
              <a:t>(100 </a:t>
            </a:r>
            <a:r>
              <a:rPr lang="en-AU" sz="1500" b="1" dirty="0">
                <a:latin typeface="+mj-lt"/>
              </a:rPr>
              <a:t>words; </a:t>
            </a:r>
            <a:r>
              <a:rPr lang="en-AU" sz="1500" b="1" dirty="0" smtClean="0">
                <a:latin typeface="+mj-lt"/>
              </a:rPr>
              <a:t>10% </a:t>
            </a:r>
            <a:r>
              <a:rPr lang="en-AU" sz="1500" b="1" dirty="0">
                <a:latin typeface="+mj-lt"/>
              </a:rPr>
              <a:t>per cent weighting)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500" b="1" dirty="0" smtClean="0">
                <a:latin typeface="+mj-lt"/>
              </a:rPr>
              <a:t>Support </a:t>
            </a:r>
            <a:r>
              <a:rPr lang="en-AU" sz="1500" b="1" dirty="0">
                <a:latin typeface="+mj-lt"/>
              </a:rPr>
              <a:t>for semester-based study opportunities in the </a:t>
            </a:r>
            <a:r>
              <a:rPr lang="en-AU" sz="1500" b="1" dirty="0" smtClean="0">
                <a:latin typeface="+mj-lt"/>
              </a:rPr>
              <a:t>Indo-Pacific (5% </a:t>
            </a:r>
            <a:r>
              <a:rPr lang="en-AU" sz="1500" b="1" dirty="0">
                <a:latin typeface="+mj-lt"/>
              </a:rPr>
              <a:t>per cent weighting; </a:t>
            </a:r>
            <a:r>
              <a:rPr lang="en-AU" sz="1500" b="1" dirty="0" smtClean="0">
                <a:latin typeface="+mj-lt"/>
              </a:rPr>
              <a:t>Yes/No) NB</a:t>
            </a:r>
            <a:r>
              <a:rPr lang="en-AU" sz="1500" b="1" dirty="0">
                <a:latin typeface="+mj-lt"/>
              </a:rPr>
              <a:t>. Short-term projects cannot respond “Yes” to this criterion. For short-term projects </a:t>
            </a:r>
            <a:r>
              <a:rPr lang="en-AU" sz="1500" b="1" dirty="0" smtClean="0">
                <a:latin typeface="+mj-lt"/>
              </a:rPr>
              <a:t>this criterion </a:t>
            </a:r>
            <a:r>
              <a:rPr lang="en-AU" sz="1500" b="1" dirty="0">
                <a:latin typeface="+mj-lt"/>
              </a:rPr>
              <a:t>is </a:t>
            </a:r>
            <a:r>
              <a:rPr lang="en-AU" sz="1500" b="1" dirty="0" smtClean="0">
                <a:latin typeface="+mj-lt"/>
              </a:rPr>
              <a:t>pre-filled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500" b="1" dirty="0" smtClean="0">
                <a:latin typeface="+mj-lt"/>
              </a:rPr>
              <a:t>Support for language acquisition (5 per cent weighting; Yes/No)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500" b="1" dirty="0" smtClean="0">
                <a:latin typeface="+mj-lt"/>
              </a:rPr>
              <a:t>Support </a:t>
            </a:r>
            <a:r>
              <a:rPr lang="en-AU" sz="1500" b="1" dirty="0">
                <a:latin typeface="+mj-lt"/>
              </a:rPr>
              <a:t>for Internships in the </a:t>
            </a:r>
            <a:r>
              <a:rPr lang="en-AU" sz="1500" b="1" dirty="0" smtClean="0">
                <a:latin typeface="+mj-lt"/>
              </a:rPr>
              <a:t>Indo-Pacific (5% </a:t>
            </a:r>
            <a:r>
              <a:rPr lang="en-AU" sz="1500" b="1" dirty="0">
                <a:latin typeface="+mj-lt"/>
              </a:rPr>
              <a:t>per cent weighting; </a:t>
            </a:r>
            <a:r>
              <a:rPr lang="en-AU" sz="1500" b="1" dirty="0" smtClean="0">
                <a:latin typeface="+mj-lt"/>
              </a:rPr>
              <a:t>Yes/No) </a:t>
            </a:r>
            <a:br>
              <a:rPr lang="en-AU" sz="1500" b="1" dirty="0" smtClean="0">
                <a:latin typeface="+mj-lt"/>
              </a:rPr>
            </a:br>
            <a:r>
              <a:rPr lang="en-AU" sz="1500" b="1" dirty="0" smtClean="0">
                <a:latin typeface="+mj-lt"/>
              </a:rPr>
              <a:t>Internship, clinical </a:t>
            </a:r>
            <a:r>
              <a:rPr lang="en-AU" sz="1500" b="1" dirty="0">
                <a:latin typeface="+mj-lt"/>
              </a:rPr>
              <a:t>placement or practicum.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AU" sz="1500" b="1" dirty="0" smtClean="0">
                <a:latin typeface="+mj-lt"/>
              </a:rPr>
              <a:t>Private </a:t>
            </a:r>
            <a:r>
              <a:rPr lang="en-AU" sz="1500" b="1" dirty="0">
                <a:latin typeface="+mj-lt"/>
              </a:rPr>
              <a:t>sector sponsorship of the New Colombo </a:t>
            </a:r>
            <a:r>
              <a:rPr lang="en-AU" sz="1500" b="1" dirty="0" smtClean="0">
                <a:latin typeface="+mj-lt"/>
              </a:rPr>
              <a:t>Plan (5% </a:t>
            </a:r>
            <a:r>
              <a:rPr lang="en-AU" sz="1500" b="1" dirty="0">
                <a:latin typeface="+mj-lt"/>
              </a:rPr>
              <a:t>per cent weighting; Yes/No)</a:t>
            </a:r>
            <a:r>
              <a:rPr lang="en-AU" b="1" dirty="0">
                <a:uFillTx/>
                <a:latin typeface="+mj-lt"/>
              </a:rPr>
              <a:t/>
            </a:r>
            <a:br>
              <a:rPr lang="en-AU" b="1" dirty="0">
                <a:uFillTx/>
                <a:latin typeface="+mj-lt"/>
              </a:rPr>
            </a:br>
            <a:endParaRPr lang="en-AU" b="1" dirty="0" smtClean="0"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/>
          <a:lstStyle/>
          <a:p>
            <a:r>
              <a:rPr lang="en-AU" dirty="0" smtClean="0">
                <a:uFillTx/>
              </a:rPr>
              <a:t>The Application Process</a:t>
            </a:r>
            <a:endParaRPr lang="en-AU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155074" y="1916832"/>
            <a:ext cx="7809414" cy="480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AU" sz="1600" b="1" dirty="0" smtClean="0">
                <a:solidFill>
                  <a:srgbClr val="000000"/>
                </a:solidFill>
              </a:rPr>
              <a:t>Internal Process</a:t>
            </a:r>
            <a:br>
              <a:rPr lang="en-AU" sz="1600" b="1" dirty="0" smtClean="0">
                <a:solidFill>
                  <a:srgbClr val="000000"/>
                </a:solidFill>
              </a:rPr>
            </a:br>
            <a:r>
              <a:rPr lang="en-AU" sz="1600" b="1" dirty="0" smtClean="0">
                <a:solidFill>
                  <a:srgbClr val="000000"/>
                </a:solidFill>
              </a:rPr>
              <a:t>– Unit and Faculty to determine internally their approach to write and collate the </a:t>
            </a:r>
            <a:r>
              <a:rPr lang="en-AU" sz="1600" b="1" dirty="0" smtClean="0">
                <a:solidFill>
                  <a:srgbClr val="000000"/>
                </a:solidFill>
              </a:rPr>
              <a:t>proposals (Cross-faculty </a:t>
            </a:r>
            <a:r>
              <a:rPr lang="en-AU" sz="1600" b="1" dirty="0" smtClean="0">
                <a:solidFill>
                  <a:srgbClr val="000000"/>
                </a:solidFill>
              </a:rPr>
              <a:t>collaboration is </a:t>
            </a:r>
            <a:r>
              <a:rPr lang="en-AU" sz="1600" b="1" dirty="0" smtClean="0">
                <a:solidFill>
                  <a:srgbClr val="000000"/>
                </a:solidFill>
              </a:rPr>
              <a:t>encouraged)</a:t>
            </a:r>
            <a:endParaRPr lang="en-AU" sz="1600" b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endParaRPr lang="en-AU" sz="1600" b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AU" sz="1600" b="1" dirty="0" smtClean="0">
                <a:solidFill>
                  <a:srgbClr val="000000"/>
                </a:solidFill>
              </a:rPr>
              <a:t>International Committee</a:t>
            </a:r>
            <a:br>
              <a:rPr lang="en-AU" sz="1600" b="1" dirty="0" smtClean="0">
                <a:solidFill>
                  <a:srgbClr val="000000"/>
                </a:solidFill>
              </a:rPr>
            </a:br>
            <a:r>
              <a:rPr lang="en-AU" sz="1600" b="1" dirty="0" smtClean="0">
                <a:solidFill>
                  <a:srgbClr val="000000"/>
                </a:solidFill>
              </a:rPr>
              <a:t>– Review of applications; ranking countries against </a:t>
            </a:r>
            <a:r>
              <a:rPr sz="1600" b="1" dirty="0" smtClean="0">
                <a:solidFill>
                  <a:srgbClr val="000000"/>
                </a:solidFill>
              </a:rPr>
              <a:t>NCP </a:t>
            </a:r>
            <a:r>
              <a:rPr sz="1600" b="1" dirty="0">
                <a:solidFill>
                  <a:srgbClr val="000000"/>
                </a:solidFill>
              </a:rPr>
              <a:t>criteria and MQ </a:t>
            </a:r>
            <a:r>
              <a:rPr lang="en-AU" sz="1600" b="1" dirty="0" smtClean="0">
                <a:solidFill>
                  <a:srgbClr val="000000"/>
                </a:solidFill>
              </a:rPr>
              <a:t/>
            </a:r>
            <a:br>
              <a:rPr lang="en-AU" sz="1600" b="1" dirty="0" smtClean="0">
                <a:solidFill>
                  <a:srgbClr val="000000"/>
                </a:solidFill>
              </a:rPr>
            </a:br>
            <a:r>
              <a:rPr sz="1600" b="1" dirty="0" smtClean="0">
                <a:solidFill>
                  <a:srgbClr val="000000"/>
                </a:solidFill>
              </a:rPr>
              <a:t>International </a:t>
            </a:r>
            <a:r>
              <a:rPr sz="1600" b="1" dirty="0">
                <a:solidFill>
                  <a:srgbClr val="000000"/>
                </a:solidFill>
              </a:rPr>
              <a:t>Strategy - </a:t>
            </a:r>
            <a:r>
              <a:rPr lang="en-AU" sz="1600" b="1" dirty="0" smtClean="0">
                <a:solidFill>
                  <a:srgbClr val="000000"/>
                </a:solidFill>
              </a:rPr>
              <a:t> and where multiple projects for a country are </a:t>
            </a:r>
            <a:br>
              <a:rPr lang="en-AU" sz="1600" b="1" dirty="0" smtClean="0">
                <a:solidFill>
                  <a:srgbClr val="000000"/>
                </a:solidFill>
              </a:rPr>
            </a:br>
            <a:r>
              <a:rPr lang="en-AU" sz="1600" b="1" dirty="0" smtClean="0">
                <a:solidFill>
                  <a:srgbClr val="000000"/>
                </a:solidFill>
              </a:rPr>
              <a:t>submitted, further priority ranking applies</a:t>
            </a:r>
            <a:r>
              <a:rPr lang="en-AU" sz="1600" b="1" dirty="0" smtClean="0">
                <a:solidFill>
                  <a:srgbClr val="FFFFFF">
                    <a:lumMod val="65000"/>
                  </a:srgbClr>
                </a:solidFill>
              </a:rPr>
              <a:t/>
            </a:r>
            <a:br>
              <a:rPr lang="en-AU" sz="1600" b="1" dirty="0" smtClean="0">
                <a:solidFill>
                  <a:srgbClr val="FFFFFF">
                    <a:lumMod val="65000"/>
                  </a:srgbClr>
                </a:solidFill>
              </a:rPr>
            </a:br>
            <a:endParaRPr lang="en-AU" sz="1600" b="1" dirty="0" smtClean="0">
              <a:solidFill>
                <a:srgbClr val="FFFFFF">
                  <a:lumMod val="65000"/>
                </a:srgb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AU" sz="1600" b="1" dirty="0"/>
              <a:t>Submission</a:t>
            </a:r>
            <a:br>
              <a:rPr lang="en-AU" sz="1600" b="1" dirty="0"/>
            </a:br>
            <a:r>
              <a:rPr lang="en-AU" sz="1600" b="1" dirty="0" smtClean="0"/>
              <a:t>– One MQ University submission</a:t>
            </a:r>
            <a:r>
              <a:rPr lang="en-AU" dirty="0">
                <a:solidFill>
                  <a:srgbClr val="000000"/>
                </a:solidFill>
              </a:rPr>
              <a:t/>
            </a:r>
            <a:br>
              <a:rPr lang="en-AU" dirty="0">
                <a:solidFill>
                  <a:srgbClr val="000000"/>
                </a:solidFill>
              </a:rPr>
            </a:br>
            <a:endParaRPr lang="en-A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17" y="980728"/>
            <a:ext cx="8229600" cy="1143000"/>
          </a:xfrm>
        </p:spPr>
        <p:txBody>
          <a:bodyPr/>
          <a:lstStyle/>
          <a:p>
            <a:r>
              <a:rPr lang="en-AU" dirty="0" smtClean="0">
                <a:uFillTx/>
              </a:rPr>
              <a:t>Timeline</a:t>
            </a:r>
            <a:endParaRPr lang="en-AU" dirty="0"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060848"/>
            <a:ext cx="763284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The </a:t>
            </a:r>
            <a:r>
              <a:rPr lang="en-AU" sz="1600" b="1" dirty="0"/>
              <a:t>table below summarises key dates for the 2016 </a:t>
            </a:r>
            <a:r>
              <a:rPr lang="en-AU" sz="1600" b="1" dirty="0" smtClean="0"/>
              <a:t>round</a:t>
            </a:r>
            <a:r>
              <a:rPr lang="en-AU" sz="1600" b="1" dirty="0"/>
              <a:t>:</a:t>
            </a:r>
            <a:endParaRPr lang="en-AU" sz="1600" b="1" dirty="0" smtClean="0"/>
          </a:p>
          <a:p>
            <a:pPr>
              <a:lnSpc>
                <a:spcPct val="150000"/>
              </a:lnSpc>
            </a:pPr>
            <a:r>
              <a:rPr lang="en-AU" sz="1600" b="1" i="1" dirty="0" smtClean="0"/>
              <a:t>2 </a:t>
            </a:r>
            <a:r>
              <a:rPr lang="en-AU" sz="1600" b="1" i="1" dirty="0"/>
              <a:t>April 2015 	</a:t>
            </a:r>
            <a:r>
              <a:rPr lang="en-AU" sz="1600" b="1" i="1" dirty="0" smtClean="0"/>
              <a:t>	Applications available and the 2016 </a:t>
            </a:r>
            <a:r>
              <a:rPr lang="en-AU" sz="1600" b="1" i="1" dirty="0"/>
              <a:t>round opens 	</a:t>
            </a:r>
          </a:p>
          <a:p>
            <a:pPr>
              <a:lnSpc>
                <a:spcPct val="150000"/>
              </a:lnSpc>
            </a:pPr>
            <a:r>
              <a:rPr lang="en-AU" sz="1600" b="1" i="1" dirty="0"/>
              <a:t>5 June 2015 	</a:t>
            </a:r>
            <a:r>
              <a:rPr lang="en-AU" sz="1600" b="1" i="1" dirty="0" smtClean="0"/>
              <a:t>	Application 2016 </a:t>
            </a:r>
            <a:r>
              <a:rPr lang="en-AU" sz="1600" b="1" i="1" dirty="0"/>
              <a:t>round closes </a:t>
            </a:r>
          </a:p>
          <a:p>
            <a:pPr>
              <a:lnSpc>
                <a:spcPct val="150000"/>
              </a:lnSpc>
            </a:pPr>
            <a:r>
              <a:rPr lang="en-AU" sz="1600" b="1" i="1" dirty="0"/>
              <a:t>June – August 2015 	</a:t>
            </a:r>
            <a:r>
              <a:rPr lang="en-AU" sz="1600" b="1" i="1" dirty="0" smtClean="0"/>
              <a:t>	Applications </a:t>
            </a:r>
            <a:r>
              <a:rPr lang="en-AU" sz="1600" b="1" i="1" dirty="0"/>
              <a:t>assessed and reviewed 	</a:t>
            </a:r>
          </a:p>
          <a:p>
            <a:pPr>
              <a:lnSpc>
                <a:spcPct val="150000"/>
              </a:lnSpc>
            </a:pPr>
            <a:r>
              <a:rPr lang="en-AU" sz="1600" b="1" i="1" dirty="0"/>
              <a:t>August 2015 	</a:t>
            </a:r>
            <a:r>
              <a:rPr lang="en-AU" sz="1600" b="1" i="1" dirty="0" smtClean="0"/>
              <a:t>	Applicants </a:t>
            </a:r>
            <a:r>
              <a:rPr lang="en-AU" sz="1600" b="1" i="1" dirty="0"/>
              <a:t>notified of outcomes and funding </a:t>
            </a:r>
            <a:r>
              <a:rPr lang="en-AU" sz="1600" b="1" i="1" dirty="0" smtClean="0"/>
              <a:t>				offers </a:t>
            </a:r>
            <a:r>
              <a:rPr lang="en-AU" sz="1600" b="1" i="1" dirty="0"/>
              <a:t>made to successful </a:t>
            </a:r>
            <a:r>
              <a:rPr lang="en-AU" sz="1600" b="1" i="1" dirty="0" smtClean="0"/>
              <a:t>Applicants</a:t>
            </a:r>
            <a:endParaRPr lang="en-AU" sz="1600" b="1" i="1" dirty="0"/>
          </a:p>
          <a:p>
            <a:pPr>
              <a:lnSpc>
                <a:spcPct val="150000"/>
              </a:lnSpc>
            </a:pPr>
            <a:endParaRPr lang="en-AU" sz="16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Project </a:t>
            </a:r>
            <a:r>
              <a:rPr lang="en-AU" sz="1600" b="1" dirty="0"/>
              <a:t>Schedules and invoices due 4 weeks after offers are </a:t>
            </a:r>
            <a:r>
              <a:rPr lang="en-AU" sz="1600" b="1" dirty="0" smtClean="0"/>
              <a:t>made September </a:t>
            </a:r>
            <a:r>
              <a:rPr lang="en-AU" sz="1600" b="1" dirty="0"/>
              <a:t>2015 </a:t>
            </a:r>
            <a:endParaRPr lang="en-AU" sz="16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Grants </a:t>
            </a:r>
            <a:r>
              <a:rPr lang="en-AU" sz="1600" b="1" dirty="0"/>
              <a:t>published on the Department of Foreign Affairs and Trade website (www.dfat.gov.au/about-us/grants-tenders-funding) 14 working days after the Funding Recipient has submitted the signed project schedule and </a:t>
            </a:r>
            <a:r>
              <a:rPr lang="en-AU" sz="1600" b="1" dirty="0" smtClean="0"/>
              <a:t>invoice</a:t>
            </a:r>
            <a:r>
              <a:rPr lang="en-A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17" y="980728"/>
            <a:ext cx="8229600" cy="1143000"/>
          </a:xfrm>
        </p:spPr>
        <p:txBody>
          <a:bodyPr/>
          <a:lstStyle/>
          <a:p>
            <a:r>
              <a:rPr lang="en-AU" dirty="0" smtClean="0">
                <a:uFillTx/>
              </a:rPr>
              <a:t>Next Steps</a:t>
            </a:r>
            <a:endParaRPr lang="en-AU" dirty="0"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988840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solidFill>
                  <a:srgbClr val="000000"/>
                </a:solidFill>
              </a:rPr>
              <a:t>Staff to identify units / programs that align to the objectives of the New Colombo Plan</a:t>
            </a:r>
            <a:br>
              <a:rPr lang="en-AU" sz="1600" b="1" dirty="0" smtClean="0">
                <a:solidFill>
                  <a:srgbClr val="000000"/>
                </a:solidFill>
              </a:rPr>
            </a:br>
            <a:endParaRPr lang="en-AU" sz="16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solidFill>
                  <a:srgbClr val="000000"/>
                </a:solidFill>
              </a:rPr>
              <a:t>Staff to also consider academic or research links that could benefit from NCP</a:t>
            </a:r>
            <a:br>
              <a:rPr lang="en-AU" sz="1600" b="1" dirty="0" smtClean="0">
                <a:solidFill>
                  <a:srgbClr val="000000"/>
                </a:solidFill>
              </a:rPr>
            </a:br>
            <a:endParaRPr lang="en-AU" sz="16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solidFill>
                  <a:srgbClr val="000000"/>
                </a:solidFill>
              </a:rPr>
              <a:t>Draft application and submit to relevant contact </a:t>
            </a:r>
            <a:r>
              <a:rPr lang="en-AU" sz="1600" b="1" dirty="0" err="1" smtClean="0">
                <a:solidFill>
                  <a:srgbClr val="000000"/>
                </a:solidFill>
              </a:rPr>
              <a:t>eg</a:t>
            </a:r>
            <a:r>
              <a:rPr lang="en-AU" sz="1600" b="1" dirty="0" smtClean="0">
                <a:solidFill>
                  <a:srgbClr val="000000"/>
                </a:solidFill>
              </a:rPr>
              <a:t>. Associate Dean International, Head of Department etc.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6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solidFill>
                  <a:srgbClr val="000000"/>
                </a:solidFill>
              </a:rPr>
              <a:t>Receive communication from International Relations office regarding internal timeline</a:t>
            </a:r>
            <a:endParaRPr lang="en-A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67" y="980728"/>
            <a:ext cx="8229600" cy="1143000"/>
          </a:xfrm>
        </p:spPr>
        <p:txBody>
          <a:bodyPr/>
          <a:lstStyle/>
          <a:p>
            <a:r>
              <a:rPr lang="en-AU" dirty="0" smtClean="0">
                <a:uFillTx/>
              </a:rPr>
              <a:t>In this session</a:t>
            </a:r>
            <a:endParaRPr lang="en-AU" dirty="0">
              <a:uFillTx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475656" y="2204862"/>
            <a:ext cx="79208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b="1" dirty="0" smtClean="0">
                <a:uFillTx/>
              </a:rPr>
              <a:t>NCP 2016 – overview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b="1" dirty="0" smtClean="0"/>
              <a:t>Key </a:t>
            </a:r>
            <a:r>
              <a:rPr lang="en-AU" b="1" dirty="0"/>
              <a:t>aspects of the </a:t>
            </a:r>
            <a:r>
              <a:rPr lang="en-AU" b="1" dirty="0" smtClean="0"/>
              <a:t>program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b="1" dirty="0" smtClean="0"/>
              <a:t>Funding: Mobility Grants</a:t>
            </a:r>
            <a:endParaRPr lang="en-AU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b="1" dirty="0" err="1"/>
              <a:t>Maxmise</a:t>
            </a:r>
            <a:r>
              <a:rPr lang="en-AU" b="1" dirty="0"/>
              <a:t> your chances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b="1" dirty="0" smtClean="0"/>
              <a:t>E</a:t>
            </a:r>
            <a:r>
              <a:rPr lang="en-AU" b="1" dirty="0" smtClean="0">
                <a:uFillTx/>
              </a:rPr>
              <a:t>xamples </a:t>
            </a:r>
            <a:r>
              <a:rPr lang="en-AU" b="1" dirty="0" smtClean="0">
                <a:uFillTx/>
              </a:rPr>
              <a:t>of </a:t>
            </a:r>
            <a:r>
              <a:rPr lang="en-AU" b="1" dirty="0"/>
              <a:t>successful </a:t>
            </a:r>
            <a:r>
              <a:rPr lang="en-AU" b="1" dirty="0" smtClean="0"/>
              <a:t>2015 projects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b="1" dirty="0" smtClean="0">
                <a:uFillTx/>
              </a:rPr>
              <a:t>Selection </a:t>
            </a:r>
            <a:r>
              <a:rPr lang="en-AU" b="1" dirty="0" smtClean="0">
                <a:uFillTx/>
              </a:rPr>
              <a:t>and assessment processes (internal and external)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b="1" dirty="0" smtClean="0">
                <a:uFillTx/>
              </a:rPr>
              <a:t>To provide next steps</a:t>
            </a:r>
            <a:endParaRPr lang="en-AU" b="1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772400" cy="1470025"/>
          </a:xfrm>
        </p:spPr>
        <p:txBody>
          <a:bodyPr/>
          <a:lstStyle/>
          <a:p>
            <a:r>
              <a:rPr lang="en-AU" dirty="0" smtClean="0">
                <a:uFillTx/>
              </a:rPr>
              <a:t>New Colombo Plan	2016</a:t>
            </a:r>
            <a:endParaRPr lang="en-AU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136" y="1916087"/>
            <a:ext cx="7776864" cy="4940097"/>
          </a:xfrm>
        </p:spPr>
        <p:txBody>
          <a:bodyPr>
            <a:normAutofit/>
          </a:bodyPr>
          <a:lstStyle/>
          <a:p>
            <a:pPr algn="l"/>
            <a:r>
              <a:rPr lang="en-AU" sz="1600" b="1" dirty="0" smtClean="0">
                <a:solidFill>
                  <a:schemeClr val="tx1"/>
                </a:solidFill>
              </a:rPr>
              <a:t>NCP provides </a:t>
            </a:r>
            <a:r>
              <a:rPr lang="en-AU" sz="1600" b="1" dirty="0">
                <a:solidFill>
                  <a:schemeClr val="tx1"/>
                </a:solidFill>
              </a:rPr>
              <a:t>funding </a:t>
            </a:r>
            <a:r>
              <a:rPr lang="en-AU" sz="1600" b="1" dirty="0" smtClean="0">
                <a:solidFill>
                  <a:schemeClr val="tx1"/>
                </a:solidFill>
              </a:rPr>
              <a:t>for </a:t>
            </a:r>
            <a:r>
              <a:rPr lang="en-AU" sz="1600" b="1" dirty="0">
                <a:solidFill>
                  <a:schemeClr val="tx1"/>
                </a:solidFill>
              </a:rPr>
              <a:t>Australian universities </a:t>
            </a:r>
            <a:r>
              <a:rPr lang="en-AU" sz="1600" b="1" dirty="0" smtClean="0">
                <a:solidFill>
                  <a:schemeClr val="tx1"/>
                </a:solidFill>
              </a:rPr>
              <a:t>to </a:t>
            </a:r>
            <a:r>
              <a:rPr lang="en-AU" sz="1600" b="1" dirty="0">
                <a:solidFill>
                  <a:schemeClr val="tx1"/>
                </a:solidFill>
              </a:rPr>
              <a:t>provide grants </a:t>
            </a:r>
            <a:r>
              <a:rPr lang="en-AU" sz="1600" b="1" dirty="0" smtClean="0">
                <a:solidFill>
                  <a:schemeClr val="tx1"/>
                </a:solidFill>
              </a:rPr>
              <a:t>to:</a:t>
            </a:r>
            <a:br>
              <a:rPr lang="en-AU" sz="1600" b="1" dirty="0" smtClean="0">
                <a:solidFill>
                  <a:schemeClr val="tx1"/>
                </a:solidFill>
              </a:rPr>
            </a:br>
            <a:endParaRPr lang="en-AU" sz="1600" b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AU" sz="1600" b="1" dirty="0" smtClean="0">
                <a:solidFill>
                  <a:schemeClr val="tx1"/>
                </a:solidFill>
              </a:rPr>
              <a:t>18-28 year old;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AU" sz="1600" b="1" dirty="0" smtClean="0">
                <a:solidFill>
                  <a:schemeClr val="tx1"/>
                </a:solidFill>
              </a:rPr>
              <a:t>Australian;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AU" sz="1600" b="1" dirty="0" smtClean="0">
                <a:solidFill>
                  <a:schemeClr val="tx1"/>
                </a:solidFill>
              </a:rPr>
              <a:t>Undergraduate </a:t>
            </a:r>
            <a:r>
              <a:rPr lang="en-AU" sz="1600" b="1" dirty="0">
                <a:solidFill>
                  <a:schemeClr val="tx1"/>
                </a:solidFill>
              </a:rPr>
              <a:t>students </a:t>
            </a:r>
            <a:br>
              <a:rPr lang="en-AU" sz="1600" b="1" dirty="0">
                <a:solidFill>
                  <a:schemeClr val="tx1"/>
                </a:solidFill>
              </a:rPr>
            </a:br>
            <a:endParaRPr lang="en-AU" sz="1600" b="1" dirty="0" smtClean="0">
              <a:solidFill>
                <a:schemeClr val="tx1"/>
              </a:solidFill>
            </a:endParaRPr>
          </a:p>
          <a:p>
            <a:pPr algn="l"/>
            <a:r>
              <a:rPr lang="en-AU" sz="1600" b="1" dirty="0" smtClean="0">
                <a:solidFill>
                  <a:schemeClr val="tx1"/>
                </a:solidFill>
              </a:rPr>
              <a:t>to </a:t>
            </a:r>
            <a:r>
              <a:rPr lang="en-AU" sz="1600" b="1" dirty="0">
                <a:solidFill>
                  <a:schemeClr val="tx1"/>
                </a:solidFill>
              </a:rPr>
              <a:t>participate in </a:t>
            </a:r>
            <a:r>
              <a:rPr lang="en-AU" sz="1600" b="1" dirty="0" smtClean="0">
                <a:solidFill>
                  <a:schemeClr val="tx1"/>
                </a:solidFill>
              </a:rPr>
              <a:t>semester-based </a:t>
            </a:r>
            <a:r>
              <a:rPr lang="en-AU" sz="1600" b="1" dirty="0">
                <a:solidFill>
                  <a:schemeClr val="tx1"/>
                </a:solidFill>
              </a:rPr>
              <a:t>or </a:t>
            </a:r>
            <a:r>
              <a:rPr lang="en-AU" sz="1600" b="1" dirty="0" smtClean="0">
                <a:solidFill>
                  <a:schemeClr val="tx1"/>
                </a:solidFill>
              </a:rPr>
              <a:t>short-term experiences in </a:t>
            </a:r>
            <a:r>
              <a:rPr lang="en-AU" sz="1600" b="1" dirty="0">
                <a:solidFill>
                  <a:schemeClr val="tx1"/>
                </a:solidFill>
              </a:rPr>
              <a:t>the Indo-Pacific </a:t>
            </a:r>
            <a:r>
              <a:rPr lang="en-AU" sz="1600" b="1" dirty="0" smtClean="0">
                <a:solidFill>
                  <a:schemeClr val="tx1"/>
                </a:solidFill>
              </a:rPr>
              <a:t>region</a:t>
            </a:r>
          </a:p>
          <a:p>
            <a:pPr algn="l"/>
            <a:endParaRPr lang="en-AU" sz="16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AU" sz="1600" b="1" dirty="0" smtClean="0">
                <a:solidFill>
                  <a:schemeClr val="tx1"/>
                </a:solidFill>
              </a:rPr>
              <a:t>Staff </a:t>
            </a:r>
            <a:r>
              <a:rPr lang="en-AU" sz="1600" b="1" dirty="0">
                <a:solidFill>
                  <a:schemeClr val="tx1"/>
                </a:solidFill>
              </a:rPr>
              <a:t>apply for a student cohort-based </a:t>
            </a:r>
            <a:r>
              <a:rPr lang="en-AU" sz="1600" b="1" dirty="0" smtClean="0">
                <a:solidFill>
                  <a:schemeClr val="tx1"/>
                </a:solidFill>
              </a:rPr>
              <a:t>programs; 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AU" sz="1600" b="1" dirty="0" smtClean="0">
                <a:solidFill>
                  <a:schemeClr val="tx1"/>
                </a:solidFill>
              </a:rPr>
              <a:t>Semester-based study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AU" sz="1600" b="1" dirty="0" smtClean="0">
                <a:solidFill>
                  <a:schemeClr val="tx1"/>
                </a:solidFill>
              </a:rPr>
              <a:t>Short-term study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AU" sz="1600" b="1" dirty="0" smtClean="0">
                <a:solidFill>
                  <a:schemeClr val="tx1"/>
                </a:solidFill>
              </a:rPr>
              <a:t>Practicums / </a:t>
            </a:r>
            <a:r>
              <a:rPr lang="en-AU" sz="1600" b="1" dirty="0">
                <a:solidFill>
                  <a:schemeClr val="tx1"/>
                </a:solidFill>
              </a:rPr>
              <a:t>clinical </a:t>
            </a:r>
            <a:r>
              <a:rPr lang="en-AU" sz="1600" b="1" dirty="0" smtClean="0">
                <a:solidFill>
                  <a:schemeClr val="tx1"/>
                </a:solidFill>
              </a:rPr>
              <a:t>placements</a:t>
            </a:r>
            <a:endParaRPr lang="en-AU" sz="1600" b="1" dirty="0">
              <a:solidFill>
                <a:schemeClr val="tx1"/>
              </a:solidFill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AU" sz="1600" b="1" dirty="0" smtClean="0">
                <a:solidFill>
                  <a:schemeClr val="tx1"/>
                </a:solidFill>
              </a:rPr>
              <a:t>Internships </a:t>
            </a:r>
            <a:r>
              <a:rPr lang="en-AU" sz="1600" b="1" dirty="0">
                <a:solidFill>
                  <a:schemeClr val="tx1"/>
                </a:solidFill>
              </a:rPr>
              <a:t>and </a:t>
            </a:r>
            <a:r>
              <a:rPr lang="en-AU" sz="1600" b="1" dirty="0" smtClean="0">
                <a:solidFill>
                  <a:schemeClr val="tx1"/>
                </a:solidFill>
              </a:rPr>
              <a:t>mentorships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AU" sz="1600" b="1" dirty="0">
                <a:solidFill>
                  <a:schemeClr val="tx1"/>
                </a:solidFill>
              </a:rPr>
              <a:t>S</a:t>
            </a:r>
            <a:r>
              <a:rPr lang="en-AU" sz="1600" b="1" dirty="0" smtClean="0">
                <a:solidFill>
                  <a:schemeClr val="tx1"/>
                </a:solidFill>
              </a:rPr>
              <a:t>hort-term research</a:t>
            </a:r>
            <a:br>
              <a:rPr lang="en-AU" sz="1600" b="1" dirty="0" smtClean="0">
                <a:solidFill>
                  <a:schemeClr val="tx1"/>
                </a:solidFill>
              </a:rPr>
            </a:br>
            <a:endParaRPr lang="en-AU" sz="1600" b="1" dirty="0" smtClean="0">
              <a:solidFill>
                <a:schemeClr val="tx1"/>
              </a:solidFill>
            </a:endParaRPr>
          </a:p>
          <a:p>
            <a:pPr lvl="1" algn="l"/>
            <a:r>
              <a:rPr lang="en-AU" sz="1600" b="1" dirty="0" smtClean="0">
                <a:solidFill>
                  <a:srgbClr val="0000CC"/>
                </a:solidFill>
              </a:rPr>
              <a:t>	           </a:t>
            </a:r>
            <a:r>
              <a:rPr lang="en-AU" sz="1600" b="1" u="sng" dirty="0" smtClean="0">
                <a:solidFill>
                  <a:srgbClr val="0000CC"/>
                </a:solidFill>
              </a:rPr>
              <a:t>Each project MUST provide </a:t>
            </a:r>
            <a:r>
              <a:rPr lang="en-AU" sz="1600" b="1" u="sng" dirty="0">
                <a:solidFill>
                  <a:srgbClr val="0000CC"/>
                </a:solidFill>
              </a:rPr>
              <a:t>Students with academic </a:t>
            </a:r>
            <a:r>
              <a:rPr lang="en-AU" sz="1600" b="1" u="sng" dirty="0" smtClean="0">
                <a:solidFill>
                  <a:srgbClr val="0000CC"/>
                </a:solidFill>
              </a:rPr>
              <a:t>credit</a:t>
            </a:r>
            <a:br>
              <a:rPr lang="en-AU" sz="1600" b="1" u="sng" dirty="0" smtClean="0">
                <a:solidFill>
                  <a:srgbClr val="0000CC"/>
                </a:solidFill>
              </a:rPr>
            </a:br>
            <a:r>
              <a:rPr lang="en-AU" sz="1600" b="1" dirty="0" smtClean="0">
                <a:solidFill>
                  <a:srgbClr val="0000CC"/>
                </a:solidFill>
              </a:rPr>
              <a:t>	           </a:t>
            </a:r>
            <a:r>
              <a:rPr lang="en-AU" sz="1600" b="1" u="sng" dirty="0" smtClean="0">
                <a:solidFill>
                  <a:schemeClr val="tx1"/>
                </a:solidFill>
              </a:rPr>
              <a:t>OR be </a:t>
            </a:r>
            <a:r>
              <a:rPr lang="en-AU" sz="1600" b="1" u="sng" dirty="0">
                <a:solidFill>
                  <a:schemeClr val="tx1"/>
                </a:solidFill>
              </a:rPr>
              <a:t>a mandatory component of </a:t>
            </a:r>
            <a:r>
              <a:rPr lang="en-AU" sz="1600" b="1" u="sng" dirty="0" smtClean="0">
                <a:solidFill>
                  <a:schemeClr val="tx1"/>
                </a:solidFill>
              </a:rPr>
              <a:t>the participants’ </a:t>
            </a:r>
            <a:r>
              <a:rPr lang="en-AU" sz="1600" b="1" u="sng" dirty="0">
                <a:solidFill>
                  <a:schemeClr val="tx1"/>
                </a:solidFill>
              </a:rPr>
              <a:t>course </a:t>
            </a:r>
            <a:endParaRPr lang="en-AU" sz="1600" b="1" u="sng" dirty="0" smtClean="0">
              <a:solidFill>
                <a:schemeClr val="tx1"/>
              </a:solidFill>
            </a:endParaRPr>
          </a:p>
          <a:p>
            <a:pPr lvl="1" algn="l"/>
            <a:endParaRPr lang="en-AU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AU" sz="1600" dirty="0">
              <a:solidFill>
                <a:schemeClr val="tx1"/>
              </a:solidFill>
            </a:endParaRPr>
          </a:p>
          <a:p>
            <a:pPr algn="l"/>
            <a:endParaRPr lang="en-AU" sz="1600" dirty="0">
              <a:solidFill>
                <a:schemeClr val="tx1"/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62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/>
          <a:lstStyle/>
          <a:p>
            <a:r>
              <a:rPr lang="en-AU" dirty="0" smtClean="0">
                <a:uFillTx/>
              </a:rPr>
              <a:t>Destinations</a:t>
            </a:r>
            <a:endParaRPr lang="en-AU" dirty="0">
              <a:uFillTx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178742" y="2055615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u="sng" dirty="0" smtClean="0">
                <a:uFillTx/>
              </a:rPr>
              <a:t>2016</a:t>
            </a:r>
            <a:r>
              <a:rPr lang="en-AU" sz="1600" b="1" dirty="0" smtClean="0">
                <a:uFillTx/>
              </a:rPr>
              <a:t> </a:t>
            </a:r>
            <a:r>
              <a:rPr lang="en-AU" sz="1600" b="1" dirty="0" smtClean="0">
                <a:uFillTx/>
              </a:rPr>
              <a:t>Project Destinations </a:t>
            </a:r>
            <a:r>
              <a:rPr lang="en-AU" sz="1600" b="1" dirty="0" smtClean="0">
                <a:uFillTx/>
              </a:rPr>
              <a:t>include:</a:t>
            </a:r>
            <a:endParaRPr lang="en-AU" sz="1600" b="1" dirty="0" smtClean="0">
              <a:uFillTx/>
            </a:endParaRPr>
          </a:p>
          <a:p>
            <a:endParaRPr lang="en-AU" sz="1600" b="1" dirty="0" smtClean="0">
              <a:uFillTx/>
            </a:endParaRPr>
          </a:p>
          <a:p>
            <a:pPr>
              <a:lnSpc>
                <a:spcPct val="150000"/>
              </a:lnSpc>
            </a:pPr>
            <a:r>
              <a:rPr lang="en-AU" sz="1600" b="1" dirty="0"/>
              <a:t>Bangladesh, Bhutan, Brunei Darussalam, Burma, Cambodia, China, Cook Islands, </a:t>
            </a: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Federated </a:t>
            </a:r>
            <a:r>
              <a:rPr lang="en-AU" sz="1600" b="1" dirty="0"/>
              <a:t>States of Micronesia, Fiji, Hong Kong SAR, India, Indonesia, Japan, Kiribati, </a:t>
            </a: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Laos</a:t>
            </a:r>
            <a:r>
              <a:rPr lang="en-AU" sz="1600" b="1" dirty="0"/>
              <a:t>, Malaysia, Maldives, Marshall Islands, Mongolia, Nauru, Nepal, Niue, Pakistan, </a:t>
            </a: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Palau</a:t>
            </a:r>
            <a:r>
              <a:rPr lang="en-AU" sz="1600" b="1" dirty="0"/>
              <a:t>, Papua New Guinea, Philippines, Republic of Korea, Samoa, Singapore, Solomon Islands, Sri Lanka, Taiwan, Thailand, Timor-Leste, Tonga, Tuvalu, Vanuatu and </a:t>
            </a:r>
            <a:r>
              <a:rPr lang="en-AU" sz="1600" b="1" dirty="0" smtClean="0"/>
              <a:t>Vietnam</a:t>
            </a:r>
            <a:endParaRPr lang="en-AU" sz="1600" b="1" dirty="0" smtClean="0"/>
          </a:p>
          <a:p>
            <a:endParaRPr lang="en-AU" b="1" dirty="0">
              <a:uFillTx/>
            </a:endParaRPr>
          </a:p>
          <a:p>
            <a:endParaRPr lang="en-AU" b="1" dirty="0" smtClean="0">
              <a:uFillTx/>
            </a:endParaRPr>
          </a:p>
          <a:p>
            <a:endParaRPr lang="en-AU" b="1" dirty="0">
              <a:uFillTx/>
            </a:endParaRPr>
          </a:p>
          <a:p>
            <a:endParaRPr lang="en-AU" b="1" dirty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uFillTx/>
              </a:rPr>
              <a:t>What we know to date</a:t>
            </a:r>
            <a:endParaRPr lang="en-AU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187624" y="2204864"/>
            <a:ext cx="80392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/>
              <a:t>$25m applied, of $8m available in 2015, with $10m </a:t>
            </a:r>
            <a:r>
              <a:rPr lang="en-AU" sz="1600" b="1" dirty="0" smtClean="0"/>
              <a:t>awarded</a:t>
            </a:r>
            <a:br>
              <a:rPr lang="en-AU" sz="1600" b="1" dirty="0" smtClean="0"/>
            </a:br>
            <a:endParaRPr lang="en-AU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/>
              <a:t>Now $20m available 2016 </a:t>
            </a:r>
            <a:r>
              <a:rPr lang="en-AU" sz="1600" b="1" dirty="0" smtClean="0"/>
              <a:t>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6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Universities </a:t>
            </a:r>
            <a:r>
              <a:rPr lang="en-AU" sz="1600" b="1" dirty="0"/>
              <a:t>will be asked to submit one application per project  </a:t>
            </a:r>
            <a:r>
              <a:rPr lang="en-AU" sz="1600" b="1" dirty="0" smtClean="0"/>
              <a:t/>
            </a:r>
            <a:br>
              <a:rPr lang="en-AU" sz="1600" b="1" dirty="0" smtClean="0"/>
            </a:br>
            <a:r>
              <a:rPr lang="en-AU" sz="1600" b="1" dirty="0" smtClean="0"/>
              <a:t>i.e</a:t>
            </a:r>
            <a:r>
              <a:rPr lang="en-AU" sz="1600" b="1" dirty="0"/>
              <a:t>. if a university would like to apply for 2 projects in India, 3 in </a:t>
            </a:r>
            <a:r>
              <a:rPr lang="en-AU" sz="1600" b="1" dirty="0" smtClean="0"/>
              <a:t>Indonesia and 2 in Thailand, it will submit 7 applications </a:t>
            </a:r>
            <a:r>
              <a:rPr lang="en-AU" sz="1600" b="1" dirty="0" smtClean="0"/>
              <a:t/>
            </a:r>
            <a:br>
              <a:rPr lang="en-AU" sz="1600" b="1" dirty="0" smtClean="0"/>
            </a:br>
            <a:endParaRPr lang="en-AU" sz="16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/>
              <a:t>Awarding ratio of </a:t>
            </a:r>
            <a:r>
              <a:rPr lang="en-AU" sz="1600" b="1" dirty="0" smtClean="0"/>
              <a:t>70:30 </a:t>
            </a:r>
            <a:r>
              <a:rPr lang="en-AU" sz="1600" b="1" dirty="0"/>
              <a:t>removed </a:t>
            </a:r>
            <a:r>
              <a:rPr lang="en-AU" sz="1600" b="1" dirty="0" smtClean="0"/>
              <a:t>(a </a:t>
            </a:r>
            <a:r>
              <a:rPr lang="en-AU" sz="1600" b="1" dirty="0"/>
              <a:t>strong preference for </a:t>
            </a:r>
            <a:r>
              <a:rPr lang="en-AU" sz="1600" b="1" dirty="0" smtClean="0"/>
              <a:t>semester based study </a:t>
            </a:r>
            <a:r>
              <a:rPr lang="en-AU" sz="1600" b="1" dirty="0"/>
              <a:t>periods)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6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4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uFillTx/>
              </a:rPr>
              <a:t>What we know to date</a:t>
            </a:r>
            <a:endParaRPr lang="en-AU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180716" y="2204864"/>
            <a:ext cx="803923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Multi-year </a:t>
            </a:r>
            <a:r>
              <a:rPr lang="en-AU" sz="1600" b="1" dirty="0"/>
              <a:t>funding is available for mobility projects that may run for up to three years </a:t>
            </a:r>
            <a:r>
              <a:rPr lang="en-AU" sz="1600" b="1" dirty="0" smtClean="0"/>
              <a:t/>
            </a:r>
            <a:br>
              <a:rPr lang="en-AU" sz="1600" b="1" dirty="0" smtClean="0"/>
            </a:br>
            <a:endParaRPr lang="en-AU" sz="16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The </a:t>
            </a:r>
            <a:r>
              <a:rPr lang="en-AU" sz="1600" b="1" dirty="0"/>
              <a:t>selection criteria have been further refined to encourage applications that align to the greatest extent with NCP strategic </a:t>
            </a:r>
            <a:r>
              <a:rPr lang="en-AU" sz="1600" b="1" dirty="0" smtClean="0"/>
              <a:t>objectives *Projects </a:t>
            </a:r>
            <a:r>
              <a:rPr lang="en-AU" sz="1600" b="1" dirty="0"/>
              <a:t>that support semester study, internships, language acquisition will be </a:t>
            </a:r>
            <a:r>
              <a:rPr lang="en-AU" sz="1600" b="1" dirty="0" smtClean="0"/>
              <a:t>prioritised </a:t>
            </a:r>
            <a:br>
              <a:rPr lang="en-AU" sz="1600" b="1" dirty="0" smtClean="0"/>
            </a:br>
            <a:r>
              <a:rPr lang="en-AU" sz="1600" b="1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Additional </a:t>
            </a:r>
            <a:r>
              <a:rPr lang="en-AU" sz="1600" b="1" dirty="0"/>
              <a:t>weighting will also be available to projects that attract private sector </a:t>
            </a:r>
            <a:r>
              <a:rPr lang="en-AU" sz="1600" b="1" dirty="0" smtClean="0"/>
              <a:t>in-kind</a:t>
            </a:r>
            <a:br>
              <a:rPr lang="en-AU" sz="1600" b="1" dirty="0" smtClean="0"/>
            </a:br>
            <a:r>
              <a:rPr lang="en-AU" sz="1600" b="1" dirty="0" smtClean="0"/>
              <a:t>or </a:t>
            </a:r>
            <a:r>
              <a:rPr lang="en-AU" sz="1600" b="1" dirty="0"/>
              <a:t>financial </a:t>
            </a:r>
            <a:r>
              <a:rPr lang="en-AU" sz="1600" b="1" dirty="0" smtClean="0"/>
              <a:t>sponsorship</a:t>
            </a:r>
            <a:br>
              <a:rPr lang="en-AU" sz="1600" b="1" dirty="0" smtClean="0"/>
            </a:br>
            <a:endParaRPr lang="en-AU" sz="160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400" b="1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35" y="980728"/>
            <a:ext cx="8229600" cy="994122"/>
          </a:xfrm>
        </p:spPr>
        <p:txBody>
          <a:bodyPr/>
          <a:lstStyle/>
          <a:p>
            <a:r>
              <a:rPr lang="en-AU" dirty="0" smtClean="0">
                <a:uFillTx/>
              </a:rPr>
              <a:t>Funding: Mobility Grants</a:t>
            </a:r>
            <a:endParaRPr lang="en-AU" dirty="0">
              <a:uFillTx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331640" y="2132856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u="sng" dirty="0" smtClean="0">
                <a:uFillTx/>
              </a:rPr>
              <a:t>NCP Short-term grant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uFillTx/>
              </a:rPr>
              <a:t>For mobility that is less than 6 months in duration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uFillTx/>
              </a:rPr>
              <a:t>Provided at a rate of between $</a:t>
            </a:r>
            <a:r>
              <a:rPr lang="en-AU" sz="1600" b="1" dirty="0" smtClean="0">
                <a:uFillTx/>
              </a:rPr>
              <a:t>1,000 </a:t>
            </a:r>
            <a:r>
              <a:rPr lang="en-AU" sz="1600" b="1" dirty="0" smtClean="0">
                <a:uFillTx/>
              </a:rPr>
              <a:t>and $</a:t>
            </a:r>
            <a:r>
              <a:rPr lang="en-AU" sz="1600" b="1" dirty="0" smtClean="0">
                <a:uFillTx/>
              </a:rPr>
              <a:t>3,000 </a:t>
            </a:r>
            <a:r>
              <a:rPr lang="en-AU" sz="1600" b="1" dirty="0" smtClean="0">
                <a:uFillTx/>
              </a:rPr>
              <a:t>per student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600" b="1" dirty="0" smtClean="0">
              <a:uFillTx/>
            </a:endParaRPr>
          </a:p>
          <a:p>
            <a:pPr>
              <a:lnSpc>
                <a:spcPct val="150000"/>
              </a:lnSpc>
            </a:pPr>
            <a:r>
              <a:rPr lang="en-AU" sz="1600" b="1" u="sng" dirty="0" smtClean="0">
                <a:uFillTx/>
              </a:rPr>
              <a:t>NCP Semester grant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uFillTx/>
              </a:rPr>
              <a:t>For study of at least one Study Period, but up to 12 months in duration  </a:t>
            </a:r>
            <a:br>
              <a:rPr lang="en-AU" sz="1600" b="1" dirty="0" smtClean="0">
                <a:uFillTx/>
              </a:rPr>
            </a:br>
            <a:r>
              <a:rPr lang="en-AU" sz="1600" b="1" dirty="0" smtClean="0">
                <a:uFillTx/>
              </a:rPr>
              <a:t>A Study Period can be a semester or a trimester.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uFillTx/>
              </a:rPr>
              <a:t>Provided at a rate of between $</a:t>
            </a:r>
            <a:r>
              <a:rPr lang="en-AU" sz="1600" b="1" dirty="0" smtClean="0">
                <a:uFillTx/>
              </a:rPr>
              <a:t>3,000 </a:t>
            </a:r>
            <a:r>
              <a:rPr lang="en-AU" sz="1600" b="1" dirty="0" smtClean="0">
                <a:uFillTx/>
              </a:rPr>
              <a:t>and $</a:t>
            </a:r>
            <a:r>
              <a:rPr lang="en-AU" sz="1600" b="1" dirty="0" smtClean="0">
                <a:uFillTx/>
              </a:rPr>
              <a:t>7,000 </a:t>
            </a:r>
            <a:r>
              <a:rPr lang="en-AU" sz="1600" b="1" dirty="0" smtClean="0">
                <a:uFillTx/>
              </a:rPr>
              <a:t>per student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600" b="1" u="sng" dirty="0"/>
          </a:p>
          <a:p>
            <a:pPr algn="r">
              <a:lnSpc>
                <a:spcPct val="150000"/>
              </a:lnSpc>
            </a:pPr>
            <a:r>
              <a:rPr lang="en-AU" sz="1600" b="1" dirty="0">
                <a:solidFill>
                  <a:srgbClr val="0000CC"/>
                </a:solidFill>
              </a:rPr>
              <a:t>NCP mobility grant is paid directly to the students</a:t>
            </a:r>
            <a:endParaRPr lang="en-AU" sz="1600" b="1" u="sng" dirty="0" smtClean="0"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22710"/>
            <a:ext cx="8229600" cy="994122"/>
          </a:xfrm>
        </p:spPr>
        <p:txBody>
          <a:bodyPr/>
          <a:lstStyle/>
          <a:p>
            <a:r>
              <a:rPr lang="en-AU" dirty="0" smtClean="0">
                <a:uFillTx/>
              </a:rPr>
              <a:t>Funding: Mobility Grants</a:t>
            </a:r>
            <a:endParaRPr lang="en-AU" dirty="0">
              <a:uFillTx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1115616" y="1772816"/>
            <a:ext cx="8028384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u="sng" dirty="0" smtClean="0">
                <a:uFillTx/>
              </a:rPr>
              <a:t>Internship grant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uFillTx/>
              </a:rPr>
              <a:t>Provided at a rate of $</a:t>
            </a:r>
            <a:r>
              <a:rPr lang="en-AU" sz="1600" b="1" dirty="0" smtClean="0">
                <a:uFillTx/>
              </a:rPr>
              <a:t>1,000 </a:t>
            </a:r>
            <a:r>
              <a:rPr lang="en-AU" sz="1600" b="1" dirty="0" smtClean="0">
                <a:uFillTx/>
              </a:rPr>
              <a:t>per grant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uFillTx/>
              </a:rPr>
              <a:t>The internship must be part of a semester Mobility Project to receive this grant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>
                <a:uFillTx/>
              </a:rPr>
              <a:t>The additional internship component may be (but does not have to be) for additional credit or a mandatory component of the student’s course</a:t>
            </a:r>
            <a:r>
              <a:rPr lang="en-AU" sz="1600" b="1" dirty="0"/>
              <a:t/>
            </a:r>
            <a:br>
              <a:rPr lang="en-AU" sz="1600" b="1" dirty="0"/>
            </a:br>
            <a:endParaRPr lang="en-AU" sz="1600" b="1" dirty="0">
              <a:solidFill>
                <a:srgbClr val="0000CC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b="1" dirty="0"/>
              <a:t>Administration funding may be used to subsidise the costs associated with Mobility Project administration, including, but not limited to: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AU" sz="1400" b="1" dirty="0"/>
              <a:t>arranging, negotiating and researching details of Mobility Project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AU" sz="1400" b="1" dirty="0"/>
              <a:t>Supervising, monitoring and evaluating students’ progress during the Mobility Project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AU" sz="1400" b="1" dirty="0"/>
              <a:t>Engaging the services of third party organisations which have the relevant expertise to support students to undertake Mobility Projects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AU" sz="1400" b="1" dirty="0"/>
              <a:t>General administration costs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sz="1600" b="1" dirty="0" smtClean="0">
              <a:solidFill>
                <a:srgbClr val="0000CC"/>
              </a:solidFill>
              <a:uFillTx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800" b="1" dirty="0" smtClean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7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uFillTx/>
              </a:rPr>
              <a:t>What </a:t>
            </a:r>
            <a:r>
              <a:rPr lang="en-AU" dirty="0" smtClean="0">
                <a:uFillTx/>
              </a:rPr>
              <a:t>you need to know</a:t>
            </a:r>
            <a:endParaRPr lang="en-AU" dirty="0">
              <a:uFillTx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259632" y="2204864"/>
            <a:ext cx="803923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/>
              <a:t>Prioritisation of projects that</a:t>
            </a:r>
            <a:r>
              <a:rPr lang="en-AU" sz="1600" b="1" dirty="0" smtClean="0"/>
              <a:t>:</a:t>
            </a:r>
            <a:br>
              <a:rPr lang="en-AU" sz="1600" b="1" dirty="0" smtClean="0"/>
            </a:br>
            <a:endParaRPr lang="en-AU" sz="1600" b="1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1400" b="1" dirty="0"/>
              <a:t>meet all or a majority of NCP strategic objectives; </a:t>
            </a:r>
            <a:r>
              <a:rPr lang="en-AU" sz="1400" b="1" dirty="0" smtClean="0"/>
              <a:t/>
            </a:r>
            <a:br>
              <a:rPr lang="en-AU" sz="1400" b="1" dirty="0" smtClean="0"/>
            </a:br>
            <a:r>
              <a:rPr lang="en-AU" sz="1400" b="1" i="1" dirty="0" smtClean="0"/>
              <a:t>support </a:t>
            </a:r>
            <a:r>
              <a:rPr lang="en-AU" sz="1400" b="1" i="1" dirty="0"/>
              <a:t>new mobility, strengthen partnerships, facilitate longer-term study, language </a:t>
            </a:r>
            <a:r>
              <a:rPr lang="en-AU" sz="1400" b="1" i="1" dirty="0" smtClean="0"/>
              <a:t/>
            </a:r>
            <a:br>
              <a:rPr lang="en-AU" sz="1400" b="1" i="1" dirty="0" smtClean="0"/>
            </a:br>
            <a:r>
              <a:rPr lang="en-AU" sz="1400" b="1" i="1" dirty="0" smtClean="0"/>
              <a:t>study</a:t>
            </a:r>
            <a:r>
              <a:rPr lang="en-AU" sz="1400" b="1" i="1" dirty="0"/>
              <a:t>, </a:t>
            </a:r>
            <a:r>
              <a:rPr lang="en-AU" sz="1400" b="1" i="1" dirty="0" smtClean="0"/>
              <a:t>and </a:t>
            </a:r>
            <a:r>
              <a:rPr lang="en-AU" sz="1400" b="1" i="1" dirty="0" smtClean="0"/>
              <a:t>internships</a:t>
            </a:r>
            <a:br>
              <a:rPr lang="en-AU" sz="1400" b="1" i="1" dirty="0" smtClean="0"/>
            </a:br>
            <a:endParaRPr lang="en-AU" sz="1400" b="1" i="1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1400" b="1" dirty="0"/>
              <a:t>attract private sector in-kind or financial sponsorship </a:t>
            </a:r>
            <a:br>
              <a:rPr lang="en-AU" sz="1400" b="1" dirty="0"/>
            </a:br>
            <a:r>
              <a:rPr lang="en-AU" sz="1400" b="1" dirty="0"/>
              <a:t>(that goes beyond the provision of internships), to encourage collaboration between </a:t>
            </a:r>
            <a:r>
              <a:rPr lang="en-AU" sz="1400" b="1" dirty="0" smtClean="0"/>
              <a:t/>
            </a:r>
            <a:br>
              <a:rPr lang="en-AU" sz="1400" b="1" dirty="0" smtClean="0"/>
            </a:br>
            <a:r>
              <a:rPr lang="en-AU" sz="1400" b="1" dirty="0" smtClean="0"/>
              <a:t>universities </a:t>
            </a:r>
            <a:r>
              <a:rPr lang="en-AU" sz="1400" b="1" dirty="0"/>
              <a:t>and the private sector </a:t>
            </a:r>
            <a:r>
              <a:rPr lang="en-AU" sz="1400" b="1" dirty="0" smtClean="0"/>
              <a:t/>
            </a:r>
            <a:br>
              <a:rPr lang="en-AU" sz="1400" b="1" dirty="0" smtClean="0"/>
            </a:br>
            <a:endParaRPr lang="en-AU" sz="1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 smtClean="0"/>
              <a:t>New </a:t>
            </a:r>
            <a:r>
              <a:rPr lang="en-AU" sz="1600" b="1" dirty="0"/>
              <a:t>eligibility criteria and selection criteria to reflect the above changes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b="1" dirty="0"/>
              <a:t>Weighting scale against each criteria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1526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529</Words>
  <Application>Microsoft Office PowerPoint</Application>
  <PresentationFormat>On-screen Show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New Colombo Plan 2016 </vt:lpstr>
      <vt:lpstr>In this session</vt:lpstr>
      <vt:lpstr>New Colombo Plan 2016</vt:lpstr>
      <vt:lpstr>Destinations</vt:lpstr>
      <vt:lpstr>What we know to date</vt:lpstr>
      <vt:lpstr>What we know to date</vt:lpstr>
      <vt:lpstr>Funding: Mobility Grants</vt:lpstr>
      <vt:lpstr>Funding: Mobility Grants</vt:lpstr>
      <vt:lpstr>What you need to know</vt:lpstr>
      <vt:lpstr>Maximising your chances</vt:lpstr>
      <vt:lpstr>Examples of eligible programs</vt:lpstr>
      <vt:lpstr>Examples of eligible programs</vt:lpstr>
      <vt:lpstr>The Application Criteria</vt:lpstr>
      <vt:lpstr>The Application Process</vt:lpstr>
      <vt:lpstr>Timeline</vt:lpstr>
      <vt:lpstr>Next Steps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Colombo Plan</dc:title>
  <dc:creator>Ms Sanyu Mugambwa</dc:creator>
  <cp:lastModifiedBy>Ms Amanda Hough</cp:lastModifiedBy>
  <cp:revision>63</cp:revision>
  <dcterms:created xsi:type="dcterms:W3CDTF">2014-10-24T02:42:30Z</dcterms:created>
  <dcterms:modified xsi:type="dcterms:W3CDTF">2015-04-07T03:42:31Z</dcterms:modified>
</cp:coreProperties>
</file>