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90" r:id="rId4"/>
    <p:sldId id="274" r:id="rId5"/>
    <p:sldId id="293" r:id="rId6"/>
    <p:sldId id="285" r:id="rId7"/>
    <p:sldId id="291" r:id="rId8"/>
    <p:sldId id="295" r:id="rId9"/>
    <p:sldId id="294" r:id="rId10"/>
    <p:sldId id="279" r:id="rId11"/>
    <p:sldId id="284" r:id="rId12"/>
    <p:sldId id="288" r:id="rId13"/>
    <p:sldId id="268" r:id="rId14"/>
  </p:sldIdLst>
  <p:sldSz cx="9144000" cy="6858000" type="screen4x3"/>
  <p:notesSz cx="6669088" cy="9928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99FE1C-2723-479C-B7E4-5EC3300A7DE2}">
  <a:tblStyle styleId="{7399FE1C-2723-479C-B7E4-5EC3300A7D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0" autoAdjust="0"/>
  </p:normalViewPr>
  <p:slideViewPr>
    <p:cSldViewPr snapToGrid="0" snapToObjects="1"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7C6E5-B3E8-4E7D-9A85-8D126B3076D0}" type="datetimeFigureOut">
              <a:rPr lang="en-AU" smtClean="0"/>
              <a:t>13/09/2015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8E62-1C69-4009-AC3D-ECF019DA34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830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777606" y="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88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00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/>
            <a:endParaRPr lang="en-A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1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do next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your review report due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know if the process is working?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will you meet again to review the process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266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do next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your review report due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know if the process is working?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will you meet again to review the process</a:t>
            </a:r>
          </a:p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26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3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31" cy="4467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20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77" cy="496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90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81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31" cy="4467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77" cy="496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6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31" cy="4467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77" cy="496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6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31" cy="4467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77" cy="496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7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31" cy="4467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77" cy="4962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67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14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777606" y="9430090"/>
            <a:ext cx="2889937" cy="49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1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428" y="181429"/>
            <a:ext cx="8772072" cy="650421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199" y="2170267"/>
            <a:ext cx="758915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6D0020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Georgia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Georgia"/>
              <a:buNone/>
              <a:defRPr/>
            </a:lvl4pPr>
            <a:lvl5pPr marL="1828800" indent="0" rtl="0">
              <a:spcBef>
                <a:spcPts val="0"/>
              </a:spcBef>
              <a:buFont typeface="Georgia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199" y="1551212"/>
            <a:ext cx="7604277" cy="6531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65743" y="3973964"/>
            <a:ext cx="1898875" cy="191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2555775" y="3973964"/>
            <a:ext cx="1898875" cy="191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4644007" y="3973964"/>
            <a:ext cx="1898875" cy="191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6734039" y="3973964"/>
            <a:ext cx="1898875" cy="191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5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477608" y="2116138"/>
            <a:ext cx="1887008" cy="1790699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Shape 137"/>
          <p:cNvSpPr>
            <a:spLocks noGrp="1"/>
          </p:cNvSpPr>
          <p:nvPr>
            <p:ph type="pic" idx="3"/>
          </p:nvPr>
        </p:nvSpPr>
        <p:spPr>
          <a:xfrm>
            <a:off x="2555775" y="2116138"/>
            <a:ext cx="1887008" cy="1790699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Shape 138"/>
          <p:cNvSpPr>
            <a:spLocks noGrp="1"/>
          </p:cNvSpPr>
          <p:nvPr>
            <p:ph type="pic" idx="4"/>
          </p:nvPr>
        </p:nvSpPr>
        <p:spPr>
          <a:xfrm>
            <a:off x="4644007" y="2116138"/>
            <a:ext cx="1887008" cy="179069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72243" y="3978878"/>
            <a:ext cx="1898424" cy="191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5"/>
          </p:nvPr>
        </p:nvSpPr>
        <p:spPr>
          <a:xfrm>
            <a:off x="2555775" y="3978878"/>
            <a:ext cx="1898424" cy="191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6"/>
          </p:nvPr>
        </p:nvSpPr>
        <p:spPr>
          <a:xfrm>
            <a:off x="4644007" y="3978878"/>
            <a:ext cx="1898424" cy="191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7"/>
          </p:nvPr>
        </p:nvSpPr>
        <p:spPr>
          <a:xfrm>
            <a:off x="6727539" y="3978878"/>
            <a:ext cx="1898424" cy="191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8"/>
          </p:nvPr>
        </p:nvSpPr>
        <p:spPr>
          <a:xfrm>
            <a:off x="6722175" y="2116138"/>
            <a:ext cx="1887008" cy="1790699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9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pic" idx="2"/>
          </p:nvPr>
        </p:nvSpPr>
        <p:spPr>
          <a:xfrm>
            <a:off x="1271357" y="2200025"/>
            <a:ext cx="2277690" cy="2270958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373223" y="1940652"/>
            <a:ext cx="3846436" cy="1335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4409537" y="3684737"/>
            <a:ext cx="2183996" cy="414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4409535" y="4209219"/>
            <a:ext cx="2338299" cy="4472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5"/>
          </p:nvPr>
        </p:nvSpPr>
        <p:spPr>
          <a:xfrm>
            <a:off x="4409537" y="4725142"/>
            <a:ext cx="1293779" cy="532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6"/>
          </p:nvPr>
        </p:nvSpPr>
        <p:spPr>
          <a:xfrm>
            <a:off x="4409537" y="5247001"/>
            <a:ext cx="2284886" cy="490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7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41552" y="3436048"/>
            <a:ext cx="2479447" cy="260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3298864" y="3436048"/>
            <a:ext cx="2479447" cy="260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3"/>
          </p:nvPr>
        </p:nvSpPr>
        <p:spPr>
          <a:xfrm>
            <a:off x="6156176" y="3436048"/>
            <a:ext cx="2479447" cy="2607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4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50333" y="1924711"/>
            <a:ext cx="8061475" cy="501953"/>
          </a:xfrm>
          <a:prstGeom prst="rect">
            <a:avLst/>
          </a:prstGeom>
          <a:solidFill>
            <a:srgbClr val="6D00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Shape 170"/>
          <p:cNvCxnSpPr/>
          <p:nvPr/>
        </p:nvCxnSpPr>
        <p:spPr>
          <a:xfrm>
            <a:off x="550333" y="3013286"/>
            <a:ext cx="8067523" cy="0"/>
          </a:xfrm>
          <a:prstGeom prst="straightConnector1">
            <a:avLst/>
          </a:prstGeom>
          <a:noFill/>
          <a:ln w="254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550333" y="3684816"/>
            <a:ext cx="8067523" cy="0"/>
          </a:xfrm>
          <a:prstGeom prst="straightConnector1">
            <a:avLst/>
          </a:prstGeom>
          <a:noFill/>
          <a:ln w="254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>
            <a:off x="550333" y="4356344"/>
            <a:ext cx="8067523" cy="0"/>
          </a:xfrm>
          <a:prstGeom prst="straightConnector1">
            <a:avLst/>
          </a:prstGeom>
          <a:noFill/>
          <a:ln w="254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Shape 173"/>
          <p:cNvCxnSpPr/>
          <p:nvPr/>
        </p:nvCxnSpPr>
        <p:spPr>
          <a:xfrm>
            <a:off x="550333" y="5027873"/>
            <a:ext cx="8067523" cy="0"/>
          </a:xfrm>
          <a:prstGeom prst="straightConnector1">
            <a:avLst/>
          </a:prstGeom>
          <a:noFill/>
          <a:ln w="254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Shape 174"/>
          <p:cNvCxnSpPr/>
          <p:nvPr/>
        </p:nvCxnSpPr>
        <p:spPr>
          <a:xfrm>
            <a:off x="550333" y="5699401"/>
            <a:ext cx="8067523" cy="0"/>
          </a:xfrm>
          <a:prstGeom prst="straightConnector1">
            <a:avLst/>
          </a:prstGeom>
          <a:noFill/>
          <a:ln w="254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659191" y="2057233"/>
            <a:ext cx="1505857" cy="333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3"/>
          </p:nvPr>
        </p:nvSpPr>
        <p:spPr>
          <a:xfrm>
            <a:off x="2322041" y="2057233"/>
            <a:ext cx="1373036" cy="333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4"/>
          </p:nvPr>
        </p:nvSpPr>
        <p:spPr>
          <a:xfrm>
            <a:off x="3960928" y="2057233"/>
            <a:ext cx="1373036" cy="333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5"/>
          </p:nvPr>
        </p:nvSpPr>
        <p:spPr>
          <a:xfrm>
            <a:off x="5599814" y="2057233"/>
            <a:ext cx="1373036" cy="333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6"/>
          </p:nvPr>
        </p:nvSpPr>
        <p:spPr>
          <a:xfrm>
            <a:off x="7238700" y="2057233"/>
            <a:ext cx="1373036" cy="333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pic" idx="7"/>
          </p:nvPr>
        </p:nvSpPr>
        <p:spPr>
          <a:xfrm>
            <a:off x="2787650" y="2480867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Shape 181"/>
          <p:cNvSpPr>
            <a:spLocks noGrp="1"/>
          </p:cNvSpPr>
          <p:nvPr>
            <p:ph type="pic" idx="8"/>
          </p:nvPr>
        </p:nvSpPr>
        <p:spPr>
          <a:xfrm>
            <a:off x="2787650" y="3116808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Shape 182"/>
          <p:cNvSpPr>
            <a:spLocks noGrp="1"/>
          </p:cNvSpPr>
          <p:nvPr>
            <p:ph type="pic" idx="9"/>
          </p:nvPr>
        </p:nvSpPr>
        <p:spPr>
          <a:xfrm>
            <a:off x="2787650" y="37648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Shape 183"/>
          <p:cNvSpPr>
            <a:spLocks noGrp="1"/>
          </p:cNvSpPr>
          <p:nvPr>
            <p:ph type="pic" idx="13"/>
          </p:nvPr>
        </p:nvSpPr>
        <p:spPr>
          <a:xfrm>
            <a:off x="2787650" y="4473432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Shape 184"/>
          <p:cNvSpPr>
            <a:spLocks noGrp="1"/>
          </p:cNvSpPr>
          <p:nvPr>
            <p:ph type="pic" idx="14"/>
          </p:nvPr>
        </p:nvSpPr>
        <p:spPr>
          <a:xfrm>
            <a:off x="2787650" y="51390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Shape 185"/>
          <p:cNvSpPr>
            <a:spLocks noGrp="1"/>
          </p:cNvSpPr>
          <p:nvPr>
            <p:ph type="pic" idx="15"/>
          </p:nvPr>
        </p:nvSpPr>
        <p:spPr>
          <a:xfrm>
            <a:off x="4427983" y="2480867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Shape 186"/>
          <p:cNvSpPr>
            <a:spLocks noGrp="1"/>
          </p:cNvSpPr>
          <p:nvPr>
            <p:ph type="pic" idx="16"/>
          </p:nvPr>
        </p:nvSpPr>
        <p:spPr>
          <a:xfrm>
            <a:off x="4427983" y="3116808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Shape 187"/>
          <p:cNvSpPr>
            <a:spLocks noGrp="1"/>
          </p:cNvSpPr>
          <p:nvPr>
            <p:ph type="pic" idx="17"/>
          </p:nvPr>
        </p:nvSpPr>
        <p:spPr>
          <a:xfrm>
            <a:off x="4427983" y="37648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Shape 188"/>
          <p:cNvSpPr>
            <a:spLocks noGrp="1"/>
          </p:cNvSpPr>
          <p:nvPr>
            <p:ph type="pic" idx="18"/>
          </p:nvPr>
        </p:nvSpPr>
        <p:spPr>
          <a:xfrm>
            <a:off x="4427983" y="4473432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Shape 189"/>
          <p:cNvSpPr>
            <a:spLocks noGrp="1"/>
          </p:cNvSpPr>
          <p:nvPr>
            <p:ph type="pic" idx="19"/>
          </p:nvPr>
        </p:nvSpPr>
        <p:spPr>
          <a:xfrm>
            <a:off x="4427983" y="51390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Shape 190"/>
          <p:cNvSpPr>
            <a:spLocks noGrp="1"/>
          </p:cNvSpPr>
          <p:nvPr>
            <p:ph type="pic" idx="20"/>
          </p:nvPr>
        </p:nvSpPr>
        <p:spPr>
          <a:xfrm>
            <a:off x="6084167" y="2480867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Shape 191"/>
          <p:cNvSpPr>
            <a:spLocks noGrp="1"/>
          </p:cNvSpPr>
          <p:nvPr>
            <p:ph type="pic" idx="21"/>
          </p:nvPr>
        </p:nvSpPr>
        <p:spPr>
          <a:xfrm>
            <a:off x="6084167" y="3116808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Shape 192"/>
          <p:cNvSpPr>
            <a:spLocks noGrp="1"/>
          </p:cNvSpPr>
          <p:nvPr>
            <p:ph type="pic" idx="22"/>
          </p:nvPr>
        </p:nvSpPr>
        <p:spPr>
          <a:xfrm>
            <a:off x="6084167" y="37648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Shape 193"/>
          <p:cNvSpPr>
            <a:spLocks noGrp="1"/>
          </p:cNvSpPr>
          <p:nvPr>
            <p:ph type="pic" idx="23"/>
          </p:nvPr>
        </p:nvSpPr>
        <p:spPr>
          <a:xfrm>
            <a:off x="6084167" y="4473432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Shape 194"/>
          <p:cNvSpPr>
            <a:spLocks noGrp="1"/>
          </p:cNvSpPr>
          <p:nvPr>
            <p:ph type="pic" idx="24"/>
          </p:nvPr>
        </p:nvSpPr>
        <p:spPr>
          <a:xfrm>
            <a:off x="6084167" y="51390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Shape 195"/>
          <p:cNvSpPr>
            <a:spLocks noGrp="1"/>
          </p:cNvSpPr>
          <p:nvPr>
            <p:ph type="pic" idx="25"/>
          </p:nvPr>
        </p:nvSpPr>
        <p:spPr>
          <a:xfrm>
            <a:off x="7724502" y="2480867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Shape 196"/>
          <p:cNvSpPr>
            <a:spLocks noGrp="1"/>
          </p:cNvSpPr>
          <p:nvPr>
            <p:ph type="pic" idx="26"/>
          </p:nvPr>
        </p:nvSpPr>
        <p:spPr>
          <a:xfrm>
            <a:off x="7724502" y="3116808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Shape 197"/>
          <p:cNvSpPr>
            <a:spLocks noGrp="1"/>
          </p:cNvSpPr>
          <p:nvPr>
            <p:ph type="pic" idx="27"/>
          </p:nvPr>
        </p:nvSpPr>
        <p:spPr>
          <a:xfrm>
            <a:off x="7724502" y="37648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Shape 198"/>
          <p:cNvSpPr>
            <a:spLocks noGrp="1"/>
          </p:cNvSpPr>
          <p:nvPr>
            <p:ph type="pic" idx="28"/>
          </p:nvPr>
        </p:nvSpPr>
        <p:spPr>
          <a:xfrm>
            <a:off x="7724502" y="4473432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Shape 199"/>
          <p:cNvSpPr>
            <a:spLocks noGrp="1"/>
          </p:cNvSpPr>
          <p:nvPr>
            <p:ph type="pic" idx="29"/>
          </p:nvPr>
        </p:nvSpPr>
        <p:spPr>
          <a:xfrm>
            <a:off x="7724502" y="5139080"/>
            <a:ext cx="453874" cy="453874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30"/>
          </p:nvPr>
        </p:nvSpPr>
        <p:spPr>
          <a:xfrm>
            <a:off x="479481" y="2528757"/>
            <a:ext cx="2127519" cy="3597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/>
              <a:buNone/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798285" y="3949094"/>
            <a:ext cx="1221618" cy="71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120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3"/>
          </p:nvPr>
        </p:nvSpPr>
        <p:spPr>
          <a:xfrm>
            <a:off x="798285" y="2636911"/>
            <a:ext cx="1221618" cy="719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120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2123727" y="3949094"/>
            <a:ext cx="1221618" cy="71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120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5"/>
          </p:nvPr>
        </p:nvSpPr>
        <p:spPr>
          <a:xfrm>
            <a:off x="2123727" y="2636911"/>
            <a:ext cx="1221618" cy="719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120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6"/>
          </p:nvPr>
        </p:nvSpPr>
        <p:spPr>
          <a:xfrm>
            <a:off x="3966205" y="2094300"/>
            <a:ext cx="4623527" cy="4031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79064" y="1678177"/>
            <a:ext cx="392164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4716016" y="1678177"/>
            <a:ext cx="392164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85587" y="1947900"/>
            <a:ext cx="3090937" cy="4565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marL="0" marR="0" indent="0" algn="l" rtl="0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Font typeface="Georgia"/>
              <a:buNone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pic" idx="3"/>
          </p:nvPr>
        </p:nvSpPr>
        <p:spPr>
          <a:xfrm>
            <a:off x="719668" y="2264324"/>
            <a:ext cx="550330" cy="501348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Shape 225"/>
          <p:cNvSpPr>
            <a:spLocks noGrp="1"/>
          </p:cNvSpPr>
          <p:nvPr>
            <p:ph type="pic" idx="4"/>
          </p:nvPr>
        </p:nvSpPr>
        <p:spPr>
          <a:xfrm>
            <a:off x="719668" y="2984941"/>
            <a:ext cx="550330" cy="501348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Shape 226"/>
          <p:cNvSpPr>
            <a:spLocks noGrp="1"/>
          </p:cNvSpPr>
          <p:nvPr>
            <p:ph type="pic" idx="5"/>
          </p:nvPr>
        </p:nvSpPr>
        <p:spPr>
          <a:xfrm>
            <a:off x="719668" y="3705557"/>
            <a:ext cx="550330" cy="501348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Shape 227"/>
          <p:cNvSpPr>
            <a:spLocks noGrp="1"/>
          </p:cNvSpPr>
          <p:nvPr>
            <p:ph type="pic" idx="6"/>
          </p:nvPr>
        </p:nvSpPr>
        <p:spPr>
          <a:xfrm>
            <a:off x="719668" y="4426176"/>
            <a:ext cx="550330" cy="5013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pic" idx="2"/>
          </p:nvPr>
        </p:nvSpPr>
        <p:spPr>
          <a:xfrm>
            <a:off x="873729" y="2172003"/>
            <a:ext cx="641350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762000" y="2872619"/>
            <a:ext cx="864809" cy="290286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762000" y="3934746"/>
            <a:ext cx="864809" cy="290286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855587" y="4293314"/>
            <a:ext cx="641350" cy="64135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37" name="Shape 237"/>
          <p:cNvCxnSpPr/>
          <p:nvPr/>
        </p:nvCxnSpPr>
        <p:spPr>
          <a:xfrm>
            <a:off x="1149048" y="3217333"/>
            <a:ext cx="0" cy="653143"/>
          </a:xfrm>
          <a:prstGeom prst="straightConnector1">
            <a:avLst/>
          </a:prstGeom>
          <a:noFill/>
          <a:ln w="127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>
            <a:off x="1143000" y="3543905"/>
            <a:ext cx="1088571" cy="0"/>
          </a:xfrm>
          <a:prstGeom prst="straightConnector1">
            <a:avLst/>
          </a:prstGeom>
          <a:noFill/>
          <a:ln w="127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>
            <a:off x="2224283" y="2685142"/>
            <a:ext cx="0" cy="1832427"/>
          </a:xfrm>
          <a:prstGeom prst="straightConnector1">
            <a:avLst/>
          </a:prstGeom>
          <a:noFill/>
          <a:ln w="127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>
            <a:off x="2219475" y="2691191"/>
            <a:ext cx="4940905" cy="0"/>
          </a:xfrm>
          <a:prstGeom prst="straightConnector1">
            <a:avLst/>
          </a:prstGeom>
          <a:noFill/>
          <a:ln w="127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>
            <a:off x="2219475" y="4516857"/>
            <a:ext cx="4940905" cy="0"/>
          </a:xfrm>
          <a:prstGeom prst="straightConnector1">
            <a:avLst/>
          </a:prstGeom>
          <a:noFill/>
          <a:ln w="12700" cap="flat">
            <a:solidFill>
              <a:srgbClr val="D6D2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2660951" y="2485571"/>
            <a:ext cx="1245810" cy="405190"/>
          </a:xfrm>
          <a:prstGeom prst="rect">
            <a:avLst/>
          </a:prstGeom>
          <a:solidFill>
            <a:srgbClr val="6D00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328967" y="2485571"/>
            <a:ext cx="1245810" cy="405190"/>
          </a:xfrm>
          <a:prstGeom prst="rect">
            <a:avLst/>
          </a:prstGeom>
          <a:solidFill>
            <a:srgbClr val="C600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6026358" y="2485571"/>
            <a:ext cx="1245810" cy="405190"/>
          </a:xfrm>
          <a:prstGeom prst="rect">
            <a:avLst/>
          </a:prstGeom>
          <a:solidFill>
            <a:srgbClr val="6D00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2660951" y="4323335"/>
            <a:ext cx="1245810" cy="405190"/>
          </a:xfrm>
          <a:prstGeom prst="rect">
            <a:avLst/>
          </a:prstGeom>
          <a:solidFill>
            <a:srgbClr val="C600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4328967" y="4203096"/>
            <a:ext cx="1245810" cy="628951"/>
          </a:xfrm>
          <a:prstGeom prst="rect">
            <a:avLst/>
          </a:prstGeom>
          <a:solidFill>
            <a:srgbClr val="6D00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6026358" y="4323335"/>
            <a:ext cx="1245810" cy="405190"/>
          </a:xfrm>
          <a:prstGeom prst="rect">
            <a:avLst/>
          </a:prstGeom>
          <a:solidFill>
            <a:srgbClr val="C600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/>
          </p:cNvSpPr>
          <p:nvPr>
            <p:ph type="pic" idx="4"/>
          </p:nvPr>
        </p:nvSpPr>
        <p:spPr>
          <a:xfrm>
            <a:off x="4025760" y="3686960"/>
            <a:ext cx="552287" cy="552287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Shape 249"/>
          <p:cNvSpPr>
            <a:spLocks noGrp="1"/>
          </p:cNvSpPr>
          <p:nvPr>
            <p:ph type="pic" idx="5"/>
          </p:nvPr>
        </p:nvSpPr>
        <p:spPr>
          <a:xfrm>
            <a:off x="7382189" y="2395983"/>
            <a:ext cx="552287" cy="552287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Shape 250"/>
          <p:cNvSpPr>
            <a:spLocks noGrp="1"/>
          </p:cNvSpPr>
          <p:nvPr>
            <p:ph type="pic" idx="6"/>
          </p:nvPr>
        </p:nvSpPr>
        <p:spPr>
          <a:xfrm>
            <a:off x="7382189" y="4221087"/>
            <a:ext cx="552287" cy="552287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7"/>
          </p:nvPr>
        </p:nvSpPr>
        <p:spPr>
          <a:xfrm>
            <a:off x="2581543" y="4853703"/>
            <a:ext cx="1536699" cy="890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8"/>
          </p:nvPr>
        </p:nvSpPr>
        <p:spPr>
          <a:xfrm>
            <a:off x="4241635" y="4853703"/>
            <a:ext cx="1536699" cy="890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9"/>
          </p:nvPr>
        </p:nvSpPr>
        <p:spPr>
          <a:xfrm>
            <a:off x="5939364" y="4853703"/>
            <a:ext cx="1536699" cy="890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3"/>
          </p:nvPr>
        </p:nvSpPr>
        <p:spPr>
          <a:xfrm>
            <a:off x="2581543" y="1801694"/>
            <a:ext cx="1536699" cy="672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4"/>
          </p:nvPr>
        </p:nvSpPr>
        <p:spPr>
          <a:xfrm>
            <a:off x="4241635" y="1801694"/>
            <a:ext cx="1536699" cy="672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5"/>
          </p:nvPr>
        </p:nvSpPr>
        <p:spPr>
          <a:xfrm>
            <a:off x="5939364" y="1801694"/>
            <a:ext cx="1536699" cy="672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6"/>
          </p:nvPr>
        </p:nvSpPr>
        <p:spPr>
          <a:xfrm>
            <a:off x="2670647" y="2486025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7"/>
          </p:nvPr>
        </p:nvSpPr>
        <p:spPr>
          <a:xfrm>
            <a:off x="4338171" y="2486025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8"/>
          </p:nvPr>
        </p:nvSpPr>
        <p:spPr>
          <a:xfrm>
            <a:off x="6029964" y="2486025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9"/>
          </p:nvPr>
        </p:nvSpPr>
        <p:spPr>
          <a:xfrm>
            <a:off x="2670647" y="4322766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20"/>
          </p:nvPr>
        </p:nvSpPr>
        <p:spPr>
          <a:xfrm>
            <a:off x="6029964" y="4322766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21"/>
          </p:nvPr>
        </p:nvSpPr>
        <p:spPr>
          <a:xfrm>
            <a:off x="4338171" y="4313605"/>
            <a:ext cx="1234432" cy="404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5381623" y="2152649"/>
            <a:ext cx="2032756" cy="279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7474857" y="2152650"/>
            <a:ext cx="1206499" cy="2800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4"/>
          </p:nvPr>
        </p:nvSpPr>
        <p:spPr>
          <a:xfrm>
            <a:off x="5387973" y="4929187"/>
            <a:ext cx="3223834" cy="1286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9620" y="2032000"/>
            <a:ext cx="6380971" cy="4124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2"/>
          </p:nvPr>
        </p:nvSpPr>
        <p:spPr>
          <a:xfrm>
            <a:off x="754147" y="2235666"/>
            <a:ext cx="1520587" cy="148028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Shape 277"/>
          <p:cNvSpPr>
            <a:spLocks noGrp="1"/>
          </p:cNvSpPr>
          <p:nvPr>
            <p:ph type="pic" idx="3"/>
          </p:nvPr>
        </p:nvSpPr>
        <p:spPr>
          <a:xfrm>
            <a:off x="2771800" y="2235666"/>
            <a:ext cx="1520587" cy="148028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Shape 278"/>
          <p:cNvSpPr>
            <a:spLocks noGrp="1"/>
          </p:cNvSpPr>
          <p:nvPr>
            <p:ph type="pic" idx="4"/>
          </p:nvPr>
        </p:nvSpPr>
        <p:spPr>
          <a:xfrm>
            <a:off x="4788023" y="2235666"/>
            <a:ext cx="1520587" cy="148028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Shape 279"/>
          <p:cNvSpPr>
            <a:spLocks noGrp="1"/>
          </p:cNvSpPr>
          <p:nvPr>
            <p:ph type="pic" idx="5"/>
          </p:nvPr>
        </p:nvSpPr>
        <p:spPr>
          <a:xfrm>
            <a:off x="6805677" y="2235666"/>
            <a:ext cx="1520587" cy="148028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6"/>
          </p:nvPr>
        </p:nvSpPr>
        <p:spPr>
          <a:xfrm>
            <a:off x="641349" y="3876964"/>
            <a:ext cx="1747460" cy="20669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7"/>
          </p:nvPr>
        </p:nvSpPr>
        <p:spPr>
          <a:xfrm>
            <a:off x="2651635" y="3876964"/>
            <a:ext cx="1747460" cy="20669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8"/>
          </p:nvPr>
        </p:nvSpPr>
        <p:spPr>
          <a:xfrm>
            <a:off x="4661923" y="3876964"/>
            <a:ext cx="1747460" cy="20669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9"/>
          </p:nvPr>
        </p:nvSpPr>
        <p:spPr>
          <a:xfrm>
            <a:off x="6672210" y="3876964"/>
            <a:ext cx="1747460" cy="20669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2625693" y="3022471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676712" y="3022471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712970" y="3022471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89435" y="3022471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2625693" y="3857523"/>
            <a:ext cx="1873163" cy="806056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676712" y="3857523"/>
            <a:ext cx="1873163" cy="806056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6712970" y="3868662"/>
            <a:ext cx="1873163" cy="806056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589435" y="3857523"/>
            <a:ext cx="1873163" cy="806056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6553200" y="63331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457200" y="633315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60072" y="823470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pic" idx="2"/>
          </p:nvPr>
        </p:nvSpPr>
        <p:spPr>
          <a:xfrm>
            <a:off x="926933" y="4825735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3"/>
          </p:nvPr>
        </p:nvSpPr>
        <p:spPr>
          <a:xfrm>
            <a:off x="658745" y="394776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4"/>
          </p:nvPr>
        </p:nvSpPr>
        <p:spPr>
          <a:xfrm>
            <a:off x="2698027" y="394776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5"/>
          </p:nvPr>
        </p:nvSpPr>
        <p:spPr>
          <a:xfrm>
            <a:off x="4731512" y="394776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6"/>
          </p:nvPr>
        </p:nvSpPr>
        <p:spPr>
          <a:xfrm>
            <a:off x="6764995" y="394776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7"/>
          </p:nvPr>
        </p:nvSpPr>
        <p:spPr>
          <a:xfrm>
            <a:off x="658745" y="314843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8"/>
          </p:nvPr>
        </p:nvSpPr>
        <p:spPr>
          <a:xfrm>
            <a:off x="2698027" y="314843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9"/>
          </p:nvPr>
        </p:nvSpPr>
        <p:spPr>
          <a:xfrm>
            <a:off x="4731512" y="314843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3"/>
          </p:nvPr>
        </p:nvSpPr>
        <p:spPr>
          <a:xfrm>
            <a:off x="6764995" y="3148432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pic" idx="14"/>
          </p:nvPr>
        </p:nvSpPr>
        <p:spPr>
          <a:xfrm>
            <a:off x="2915816" y="4825735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Shape 307"/>
          <p:cNvSpPr>
            <a:spLocks noGrp="1"/>
          </p:cNvSpPr>
          <p:nvPr>
            <p:ph type="pic" idx="15"/>
          </p:nvPr>
        </p:nvSpPr>
        <p:spPr>
          <a:xfrm>
            <a:off x="5009846" y="4825735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Shape 308"/>
          <p:cNvSpPr>
            <a:spLocks noGrp="1"/>
          </p:cNvSpPr>
          <p:nvPr>
            <p:ph type="pic" idx="16"/>
          </p:nvPr>
        </p:nvSpPr>
        <p:spPr>
          <a:xfrm>
            <a:off x="7045121" y="4825735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7"/>
          </p:nvPr>
        </p:nvSpPr>
        <p:spPr>
          <a:xfrm>
            <a:off x="458235" y="1524616"/>
            <a:ext cx="8171077" cy="1316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625693" y="3111590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4676712" y="3111590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6712970" y="3111590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589435" y="3111590"/>
            <a:ext cx="1873163" cy="3085048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/>
          </p:cNvSpPr>
          <p:nvPr>
            <p:ph type="pic" idx="2"/>
          </p:nvPr>
        </p:nvSpPr>
        <p:spPr>
          <a:xfrm>
            <a:off x="926933" y="3853644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58745" y="5150280"/>
            <a:ext cx="1747460" cy="112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3"/>
          </p:nvPr>
        </p:nvSpPr>
        <p:spPr>
          <a:xfrm>
            <a:off x="2698027" y="5150280"/>
            <a:ext cx="1747460" cy="112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4"/>
          </p:nvPr>
        </p:nvSpPr>
        <p:spPr>
          <a:xfrm>
            <a:off x="4731512" y="5150280"/>
            <a:ext cx="1747460" cy="112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5"/>
          </p:nvPr>
        </p:nvSpPr>
        <p:spPr>
          <a:xfrm>
            <a:off x="6764995" y="5150280"/>
            <a:ext cx="1747460" cy="112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6"/>
          </p:nvPr>
        </p:nvSpPr>
        <p:spPr>
          <a:xfrm>
            <a:off x="658745" y="3237550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7"/>
          </p:nvPr>
        </p:nvSpPr>
        <p:spPr>
          <a:xfrm>
            <a:off x="2698027" y="3237550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8"/>
          </p:nvPr>
        </p:nvSpPr>
        <p:spPr>
          <a:xfrm>
            <a:off x="4731512" y="3237550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9"/>
          </p:nvPr>
        </p:nvSpPr>
        <p:spPr>
          <a:xfrm>
            <a:off x="6764995" y="3237550"/>
            <a:ext cx="1747460" cy="634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idx="13"/>
          </p:nvPr>
        </p:nvSpPr>
        <p:spPr>
          <a:xfrm>
            <a:off x="2915816" y="3853644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Shape 328"/>
          <p:cNvSpPr>
            <a:spLocks noGrp="1"/>
          </p:cNvSpPr>
          <p:nvPr>
            <p:ph type="pic" idx="14"/>
          </p:nvPr>
        </p:nvSpPr>
        <p:spPr>
          <a:xfrm>
            <a:off x="5009846" y="3853644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Shape 329"/>
          <p:cNvSpPr>
            <a:spLocks noGrp="1"/>
          </p:cNvSpPr>
          <p:nvPr>
            <p:ph type="pic" idx="15"/>
          </p:nvPr>
        </p:nvSpPr>
        <p:spPr>
          <a:xfrm>
            <a:off x="7045121" y="3853644"/>
            <a:ext cx="1196796" cy="1165069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Shape 330"/>
          <p:cNvSpPr txBox="1">
            <a:spLocks noGrp="1"/>
          </p:cNvSpPr>
          <p:nvPr>
            <p:ph type="body" idx="16"/>
          </p:nvPr>
        </p:nvSpPr>
        <p:spPr>
          <a:xfrm>
            <a:off x="458235" y="1524617"/>
            <a:ext cx="8171077" cy="1360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7"/>
          </p:nvPr>
        </p:nvSpPr>
        <p:spPr>
          <a:xfrm>
            <a:off x="460072" y="823470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2"/>
          </p:nvPr>
        </p:nvSpPr>
        <p:spPr>
          <a:xfrm>
            <a:off x="586693" y="1737824"/>
            <a:ext cx="1548115" cy="4322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192857"/>
              </a:lnSpc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84187" y="4077071"/>
            <a:ext cx="1765525" cy="1091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2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pic" idx="3"/>
          </p:nvPr>
        </p:nvSpPr>
        <p:spPr>
          <a:xfrm>
            <a:off x="2406300" y="2180673"/>
            <a:ext cx="3979985" cy="3354733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Shape 350"/>
          <p:cNvSpPr txBox="1">
            <a:spLocks noGrp="1"/>
          </p:cNvSpPr>
          <p:nvPr>
            <p:ph type="body" idx="4"/>
          </p:nvPr>
        </p:nvSpPr>
        <p:spPr>
          <a:xfrm>
            <a:off x="889001" y="2182433"/>
            <a:ext cx="1390952" cy="14825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pic" idx="5"/>
          </p:nvPr>
        </p:nvSpPr>
        <p:spPr>
          <a:xfrm>
            <a:off x="428625" y="2182813"/>
            <a:ext cx="466725" cy="466725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Shape 352"/>
          <p:cNvSpPr txBox="1">
            <a:spLocks noGrp="1"/>
          </p:cNvSpPr>
          <p:nvPr>
            <p:ph type="body" idx="6"/>
          </p:nvPr>
        </p:nvSpPr>
        <p:spPr>
          <a:xfrm>
            <a:off x="7103600" y="2182433"/>
            <a:ext cx="1390952" cy="1493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pic" idx="7"/>
          </p:nvPr>
        </p:nvSpPr>
        <p:spPr>
          <a:xfrm>
            <a:off x="6643224" y="2182813"/>
            <a:ext cx="466725" cy="466725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8"/>
          </p:nvPr>
        </p:nvSpPr>
        <p:spPr>
          <a:xfrm>
            <a:off x="6630943" y="4077071"/>
            <a:ext cx="1765525" cy="1370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84187" y="2280930"/>
            <a:ext cx="3610049" cy="17628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idx="2"/>
          </p:nvPr>
        </p:nvSpPr>
        <p:spPr>
          <a:xfrm>
            <a:off x="4486682" y="2180672"/>
            <a:ext cx="3979985" cy="360085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1124863" y="4129144"/>
            <a:ext cx="2509759" cy="5389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idx="4"/>
          </p:nvPr>
        </p:nvSpPr>
        <p:spPr>
          <a:xfrm>
            <a:off x="495152" y="4093860"/>
            <a:ext cx="629708" cy="629708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Shape 363"/>
          <p:cNvSpPr txBox="1">
            <a:spLocks noGrp="1"/>
          </p:cNvSpPr>
          <p:nvPr>
            <p:ph type="body" idx="5"/>
          </p:nvPr>
        </p:nvSpPr>
        <p:spPr>
          <a:xfrm>
            <a:off x="1124863" y="4976701"/>
            <a:ext cx="2509759" cy="5389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pic" idx="6"/>
          </p:nvPr>
        </p:nvSpPr>
        <p:spPr>
          <a:xfrm>
            <a:off x="495152" y="4908000"/>
            <a:ext cx="629708" cy="629708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7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2"/>
          </p:nvPr>
        </p:nvSpPr>
        <p:spPr>
          <a:xfrm>
            <a:off x="484187" y="2280928"/>
            <a:ext cx="3610049" cy="2141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pic" idx="3"/>
          </p:nvPr>
        </p:nvSpPr>
        <p:spPr>
          <a:xfrm>
            <a:off x="4729237" y="2180672"/>
            <a:ext cx="3737429" cy="360085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Shape 373"/>
          <p:cNvSpPr txBox="1">
            <a:spLocks noGrp="1"/>
          </p:cNvSpPr>
          <p:nvPr>
            <p:ph type="body" idx="4"/>
          </p:nvPr>
        </p:nvSpPr>
        <p:spPr>
          <a:xfrm>
            <a:off x="1022054" y="4262821"/>
            <a:ext cx="1348612" cy="448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pic" idx="5"/>
          </p:nvPr>
        </p:nvSpPr>
        <p:spPr>
          <a:xfrm>
            <a:off x="495152" y="4208766"/>
            <a:ext cx="514799" cy="514799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6"/>
          </p:nvPr>
        </p:nvSpPr>
        <p:spPr>
          <a:xfrm>
            <a:off x="1022054" y="5013176"/>
            <a:ext cx="1348612" cy="448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pic" idx="7"/>
          </p:nvPr>
        </p:nvSpPr>
        <p:spPr>
          <a:xfrm>
            <a:off x="495152" y="4959119"/>
            <a:ext cx="514799" cy="514799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Shape 377"/>
          <p:cNvSpPr txBox="1">
            <a:spLocks noGrp="1"/>
          </p:cNvSpPr>
          <p:nvPr>
            <p:ph type="body" idx="8"/>
          </p:nvPr>
        </p:nvSpPr>
        <p:spPr>
          <a:xfrm>
            <a:off x="3065311" y="4262821"/>
            <a:ext cx="1348612" cy="448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pic" idx="9"/>
          </p:nvPr>
        </p:nvSpPr>
        <p:spPr>
          <a:xfrm>
            <a:off x="2538409" y="4208766"/>
            <a:ext cx="514799" cy="514799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3"/>
          </p:nvPr>
        </p:nvSpPr>
        <p:spPr>
          <a:xfrm>
            <a:off x="3065311" y="5013176"/>
            <a:ext cx="1348612" cy="448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pic" idx="14"/>
          </p:nvPr>
        </p:nvSpPr>
        <p:spPr>
          <a:xfrm>
            <a:off x="2538409" y="4959119"/>
            <a:ext cx="514799" cy="514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84" name="Shape 384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pic" idx="2"/>
          </p:nvPr>
        </p:nvSpPr>
        <p:spPr>
          <a:xfrm>
            <a:off x="3187094" y="2180672"/>
            <a:ext cx="2927048" cy="360085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3"/>
          </p:nvPr>
        </p:nvSpPr>
        <p:spPr>
          <a:xfrm>
            <a:off x="6183271" y="2194559"/>
            <a:ext cx="2562436" cy="3631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4"/>
          </p:nvPr>
        </p:nvSpPr>
        <p:spPr>
          <a:xfrm>
            <a:off x="457200" y="2194559"/>
            <a:ext cx="2562019" cy="3118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eorgia"/>
              <a:buNone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92" name="Shape 392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pic" idx="2"/>
          </p:nvPr>
        </p:nvSpPr>
        <p:spPr>
          <a:xfrm>
            <a:off x="6779346" y="2000761"/>
            <a:ext cx="1251816" cy="134524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Shape 395"/>
          <p:cNvSpPr txBox="1">
            <a:spLocks noGrp="1"/>
          </p:cNvSpPr>
          <p:nvPr>
            <p:ph type="body" idx="3"/>
          </p:nvPr>
        </p:nvSpPr>
        <p:spPr>
          <a:xfrm>
            <a:off x="457200" y="3809844"/>
            <a:ext cx="8177098" cy="231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1427" y="181429"/>
            <a:ext cx="8781143" cy="650421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1451429"/>
            <a:ext cx="8229600" cy="580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698" y="3606198"/>
            <a:ext cx="9169697" cy="327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66120" y="2031243"/>
            <a:ext cx="8224308" cy="448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99" name="Shape 399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pic" idx="2"/>
          </p:nvPr>
        </p:nvSpPr>
        <p:spPr>
          <a:xfrm>
            <a:off x="527537" y="2024299"/>
            <a:ext cx="690561" cy="688975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Shape 402"/>
          <p:cNvSpPr>
            <a:spLocks noGrp="1"/>
          </p:cNvSpPr>
          <p:nvPr>
            <p:ph type="pic" idx="3"/>
          </p:nvPr>
        </p:nvSpPr>
        <p:spPr>
          <a:xfrm>
            <a:off x="527537" y="3045764"/>
            <a:ext cx="690561" cy="688975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Shape 403"/>
          <p:cNvSpPr>
            <a:spLocks noGrp="1"/>
          </p:cNvSpPr>
          <p:nvPr>
            <p:ph type="pic" idx="4"/>
          </p:nvPr>
        </p:nvSpPr>
        <p:spPr>
          <a:xfrm>
            <a:off x="527537" y="4049035"/>
            <a:ext cx="690561" cy="688975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Shape 404"/>
          <p:cNvSpPr>
            <a:spLocks noGrp="1"/>
          </p:cNvSpPr>
          <p:nvPr>
            <p:ph type="pic" idx="5"/>
          </p:nvPr>
        </p:nvSpPr>
        <p:spPr>
          <a:xfrm>
            <a:off x="527537" y="5029907"/>
            <a:ext cx="690561" cy="688975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6"/>
          </p:nvPr>
        </p:nvSpPr>
        <p:spPr>
          <a:xfrm>
            <a:off x="1444625" y="2081826"/>
            <a:ext cx="6656955" cy="55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body" idx="7"/>
          </p:nvPr>
        </p:nvSpPr>
        <p:spPr>
          <a:xfrm>
            <a:off x="1444625" y="3071378"/>
            <a:ext cx="6656955" cy="55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8"/>
          </p:nvPr>
        </p:nvSpPr>
        <p:spPr>
          <a:xfrm>
            <a:off x="1444625" y="4071271"/>
            <a:ext cx="6656955" cy="55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body" idx="9"/>
          </p:nvPr>
        </p:nvSpPr>
        <p:spPr>
          <a:xfrm>
            <a:off x="1444625" y="5062946"/>
            <a:ext cx="6656955" cy="55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12" name="Shape 412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394520" y="2727472"/>
            <a:ext cx="1869068" cy="3429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body" idx="2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body" idx="3"/>
          </p:nvPr>
        </p:nvSpPr>
        <p:spPr>
          <a:xfrm>
            <a:off x="2583713" y="2727472"/>
            <a:ext cx="1869068" cy="3429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"/>
          </p:nvPr>
        </p:nvSpPr>
        <p:spPr>
          <a:xfrm>
            <a:off x="4776326" y="2727472"/>
            <a:ext cx="1869068" cy="3429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5"/>
          </p:nvPr>
        </p:nvSpPr>
        <p:spPr>
          <a:xfrm>
            <a:off x="6971406" y="2727472"/>
            <a:ext cx="1869068" cy="3429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6"/>
          </p:nvPr>
        </p:nvSpPr>
        <p:spPr>
          <a:xfrm>
            <a:off x="0" y="1883942"/>
            <a:ext cx="2284913" cy="319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7"/>
          </p:nvPr>
        </p:nvSpPr>
        <p:spPr>
          <a:xfrm>
            <a:off x="2290940" y="1883942"/>
            <a:ext cx="2284913" cy="319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8"/>
          </p:nvPr>
        </p:nvSpPr>
        <p:spPr>
          <a:xfrm>
            <a:off x="4577798" y="1883942"/>
            <a:ext cx="2284913" cy="319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9"/>
          </p:nvPr>
        </p:nvSpPr>
        <p:spPr>
          <a:xfrm>
            <a:off x="6868739" y="1883942"/>
            <a:ext cx="2284913" cy="319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Custom Layou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181428" y="181429"/>
            <a:ext cx="8772072" cy="650421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457199" y="2170267"/>
            <a:ext cx="758915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6D0020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Georgia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Georgia"/>
              <a:buNone/>
              <a:defRPr/>
            </a:lvl4pPr>
            <a:lvl5pPr marL="1828800" indent="0" rtl="0">
              <a:spcBef>
                <a:spcPts val="0"/>
              </a:spcBef>
              <a:buFont typeface="Georgia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6" name="Shape 426"/>
          <p:cNvSpPr txBox="1"/>
          <p:nvPr/>
        </p:nvSpPr>
        <p:spPr>
          <a:xfrm>
            <a:off x="457199" y="1551212"/>
            <a:ext cx="7604277" cy="653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title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5906"/>
            <a:ext cx="9144000" cy="39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181427" y="181429"/>
            <a:ext cx="8781143" cy="648909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1421183"/>
            <a:ext cx="8229600" cy="631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66345" y="2026246"/>
            <a:ext cx="8218035" cy="416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52343"/>
            <a:ext cx="9144000" cy="410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183884" y="186267"/>
            <a:ext cx="8780726" cy="127899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>
            <a:spLocks noGrp="1"/>
          </p:cNvSpPr>
          <p:nvPr>
            <p:ph type="pic" idx="2"/>
          </p:nvPr>
        </p:nvSpPr>
        <p:spPr>
          <a:xfrm>
            <a:off x="183884" y="1465262"/>
            <a:ext cx="8780726" cy="5218112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641047" y="2863018"/>
            <a:ext cx="8045752" cy="608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41349" y="3477755"/>
            <a:ext cx="8049078" cy="459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50571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43" name="Shape 443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41047" y="2863018"/>
            <a:ext cx="8045752" cy="608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41349" y="3477755"/>
            <a:ext cx="8049078" cy="459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562125" y="180435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2555775" y="180435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4572000" y="180435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Shape 48"/>
          <p:cNvSpPr>
            <a:spLocks noGrp="1"/>
          </p:cNvSpPr>
          <p:nvPr>
            <p:ph type="pic" idx="5"/>
          </p:nvPr>
        </p:nvSpPr>
        <p:spPr>
          <a:xfrm>
            <a:off x="6565650" y="180435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>
            <a:spLocks noGrp="1"/>
          </p:cNvSpPr>
          <p:nvPr>
            <p:ph type="pic" idx="6"/>
          </p:nvPr>
        </p:nvSpPr>
        <p:spPr>
          <a:xfrm>
            <a:off x="562125" y="4104887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>
            <a:spLocks noGrp="1"/>
          </p:cNvSpPr>
          <p:nvPr>
            <p:ph type="pic" idx="7"/>
          </p:nvPr>
        </p:nvSpPr>
        <p:spPr>
          <a:xfrm>
            <a:off x="2555775" y="4104887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Shape 51"/>
          <p:cNvSpPr>
            <a:spLocks noGrp="1"/>
          </p:cNvSpPr>
          <p:nvPr>
            <p:ph type="pic" idx="8"/>
          </p:nvPr>
        </p:nvSpPr>
        <p:spPr>
          <a:xfrm>
            <a:off x="4572000" y="4104887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9"/>
          </p:nvPr>
        </p:nvSpPr>
        <p:spPr>
          <a:xfrm>
            <a:off x="445641" y="2516378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3"/>
          </p:nvPr>
        </p:nvSpPr>
        <p:spPr>
          <a:xfrm>
            <a:off x="2445183" y="2516378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4"/>
          </p:nvPr>
        </p:nvSpPr>
        <p:spPr>
          <a:xfrm>
            <a:off x="4461407" y="2516378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5"/>
          </p:nvPr>
        </p:nvSpPr>
        <p:spPr>
          <a:xfrm>
            <a:off x="6449807" y="2516378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6"/>
          </p:nvPr>
        </p:nvSpPr>
        <p:spPr>
          <a:xfrm>
            <a:off x="445641" y="4824967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7"/>
          </p:nvPr>
        </p:nvSpPr>
        <p:spPr>
          <a:xfrm>
            <a:off x="2445183" y="4824967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8"/>
          </p:nvPr>
        </p:nvSpPr>
        <p:spPr>
          <a:xfrm>
            <a:off x="4461407" y="4824967"/>
            <a:ext cx="1827129" cy="1437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41550" y="3072928"/>
            <a:ext cx="2477398" cy="320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eorgia"/>
              <a:buNone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298864" y="3072928"/>
            <a:ext cx="2479447" cy="320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eorgia"/>
              <a:buNone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156176" y="3072928"/>
            <a:ext cx="2479447" cy="3209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eorgia"/>
              <a:buNone/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0375" y="1892527"/>
            <a:ext cx="3809243" cy="4215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4007" y="1892527"/>
            <a:ext cx="3809243" cy="4215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38237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598637" y="4188242"/>
            <a:ext cx="1826457" cy="1547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3"/>
          </p:nvPr>
        </p:nvSpPr>
        <p:spPr>
          <a:xfrm>
            <a:off x="598410" y="347409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x="25553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572437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5895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2615914" y="4188242"/>
            <a:ext cx="1826457" cy="1547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5"/>
          </p:nvPr>
        </p:nvSpPr>
        <p:spPr>
          <a:xfrm>
            <a:off x="2615688" y="347409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6"/>
          </p:nvPr>
        </p:nvSpPr>
        <p:spPr>
          <a:xfrm>
            <a:off x="4638185" y="4188242"/>
            <a:ext cx="1826457" cy="1547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7"/>
          </p:nvPr>
        </p:nvSpPr>
        <p:spPr>
          <a:xfrm>
            <a:off x="4637960" y="347409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8"/>
          </p:nvPr>
        </p:nvSpPr>
        <p:spPr>
          <a:xfrm>
            <a:off x="6654410" y="4188242"/>
            <a:ext cx="1826457" cy="1547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9"/>
          </p:nvPr>
        </p:nvSpPr>
        <p:spPr>
          <a:xfrm>
            <a:off x="6654184" y="3474092"/>
            <a:ext cx="658812" cy="64135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3"/>
          </p:nvPr>
        </p:nvSpPr>
        <p:spPr>
          <a:xfrm>
            <a:off x="457200" y="1600200"/>
            <a:ext cx="8229600" cy="1474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561899" y="2080833"/>
            <a:ext cx="599243" cy="59755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Shape 106"/>
          <p:cNvSpPr>
            <a:spLocks noGrp="1"/>
          </p:cNvSpPr>
          <p:nvPr>
            <p:ph type="pic" idx="3"/>
          </p:nvPr>
        </p:nvSpPr>
        <p:spPr>
          <a:xfrm>
            <a:off x="561899" y="2862602"/>
            <a:ext cx="599243" cy="59755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Shape 107"/>
          <p:cNvSpPr>
            <a:spLocks noGrp="1"/>
          </p:cNvSpPr>
          <p:nvPr>
            <p:ph type="pic" idx="4"/>
          </p:nvPr>
        </p:nvSpPr>
        <p:spPr>
          <a:xfrm>
            <a:off x="561899" y="3644373"/>
            <a:ext cx="599243" cy="597555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Shape 108"/>
          <p:cNvSpPr>
            <a:spLocks noGrp="1"/>
          </p:cNvSpPr>
          <p:nvPr>
            <p:ph type="pic" idx="5"/>
          </p:nvPr>
        </p:nvSpPr>
        <p:spPr>
          <a:xfrm>
            <a:off x="561899" y="4426144"/>
            <a:ext cx="599243" cy="59755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1229105" y="2032332"/>
            <a:ext cx="6585100" cy="35933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92857"/>
              </a:lnSpc>
              <a:spcBef>
                <a:spcPts val="0"/>
              </a:spcBef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0072" y="846666"/>
            <a:ext cx="6397928" cy="532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683375" y="2001838"/>
            <a:ext cx="1946577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3"/>
          </p:nvPr>
        </p:nvSpPr>
        <p:spPr>
          <a:xfrm>
            <a:off x="6683375" y="2944816"/>
            <a:ext cx="1946577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4"/>
          </p:nvPr>
        </p:nvSpPr>
        <p:spPr>
          <a:xfrm>
            <a:off x="6683375" y="3887794"/>
            <a:ext cx="1946577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5"/>
          </p:nvPr>
        </p:nvSpPr>
        <p:spPr>
          <a:xfrm>
            <a:off x="6683375" y="4830771"/>
            <a:ext cx="1946577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6"/>
          </p:nvPr>
        </p:nvSpPr>
        <p:spPr>
          <a:xfrm>
            <a:off x="558820" y="2001838"/>
            <a:ext cx="1920703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7"/>
          </p:nvPr>
        </p:nvSpPr>
        <p:spPr>
          <a:xfrm>
            <a:off x="558820" y="2944816"/>
            <a:ext cx="1920703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8"/>
          </p:nvPr>
        </p:nvSpPr>
        <p:spPr>
          <a:xfrm>
            <a:off x="558820" y="3887794"/>
            <a:ext cx="1920703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9"/>
          </p:nvPr>
        </p:nvSpPr>
        <p:spPr>
          <a:xfrm>
            <a:off x="558820" y="4830771"/>
            <a:ext cx="1920703" cy="731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lnSpc>
                <a:spcPct val="75000"/>
              </a:lnSpc>
              <a:spcBef>
                <a:spcPts val="0"/>
              </a:spcBef>
              <a:defRPr/>
            </a:lvl3pPr>
            <a:lvl4pPr rtl="0">
              <a:lnSpc>
                <a:spcPct val="75000"/>
              </a:lnSpc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300"/>
              </a:spcAft>
              <a:buClr>
                <a:srgbClr val="6D002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Georgia"/>
              <a:buNone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066642" y="433616"/>
            <a:ext cx="1595917" cy="477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12"/>
          <p:cNvCxnSpPr/>
          <p:nvPr/>
        </p:nvCxnSpPr>
        <p:spPr>
          <a:xfrm>
            <a:off x="550333" y="1378857"/>
            <a:ext cx="8067523" cy="0"/>
          </a:xfrm>
          <a:prstGeom prst="straightConnector1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/>
          <p:nvPr/>
        </p:nvSpPr>
        <p:spPr>
          <a:xfrm>
            <a:off x="628952" y="103414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7505095" y="640442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5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21" y="1201883"/>
            <a:ext cx="8768486" cy="54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821647"/>
            <a:ext cx="5719482" cy="10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Research Project Account Set Up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25016" y="6276863"/>
            <a:ext cx="439581" cy="365125"/>
          </a:xfrm>
        </p:spPr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8525" y="274639"/>
            <a:ext cx="6149473" cy="644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Georgia" panose="02040502050405020303" pitchFamily="18" charset="0"/>
              </a:rPr>
              <a:t>K</a:t>
            </a: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ey outcomes</a:t>
            </a:r>
            <a:endParaRPr lang="en-AU" sz="3200" dirty="0">
              <a:latin typeface="Georgia" panose="02040502050405020303" pitchFamily="18" charset="0"/>
            </a:endParaRPr>
          </a:p>
        </p:txBody>
      </p:sp>
      <p:pic>
        <p:nvPicPr>
          <p:cNvPr id="2" name="Picture 1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1672679"/>
            <a:ext cx="650358" cy="606395"/>
          </a:xfrm>
          <a:prstGeom prst="rect">
            <a:avLst/>
          </a:prstGeom>
        </p:spPr>
      </p:pic>
      <p:pic>
        <p:nvPicPr>
          <p:cNvPr id="8" name="Picture 7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2548019"/>
            <a:ext cx="650358" cy="606395"/>
          </a:xfrm>
          <a:prstGeom prst="rect">
            <a:avLst/>
          </a:prstGeom>
        </p:spPr>
      </p:pic>
      <p:pic>
        <p:nvPicPr>
          <p:cNvPr id="9" name="Picture 8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3380694"/>
            <a:ext cx="650358" cy="606395"/>
          </a:xfrm>
          <a:prstGeom prst="rect">
            <a:avLst/>
          </a:prstGeom>
        </p:spPr>
      </p:pic>
      <p:pic>
        <p:nvPicPr>
          <p:cNvPr id="10" name="Picture 9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4252779"/>
            <a:ext cx="650358" cy="606395"/>
          </a:xfrm>
          <a:prstGeom prst="rect">
            <a:avLst/>
          </a:prstGeom>
        </p:spPr>
      </p:pic>
      <p:pic>
        <p:nvPicPr>
          <p:cNvPr id="11" name="Picture 10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5175042"/>
            <a:ext cx="650358" cy="606395"/>
          </a:xfrm>
          <a:prstGeom prst="rect">
            <a:avLst/>
          </a:prstGeom>
        </p:spPr>
      </p:pic>
      <p:sp>
        <p:nvSpPr>
          <p:cNvPr id="12" name="Shape 481"/>
          <p:cNvSpPr txBox="1">
            <a:spLocks/>
          </p:cNvSpPr>
          <p:nvPr/>
        </p:nvSpPr>
        <p:spPr>
          <a:xfrm>
            <a:off x="331693" y="6276889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r>
              <a:rPr lang="en-US" sz="800" dirty="0" smtClean="0">
                <a:solidFill>
                  <a:srgbClr val="888888"/>
                </a:solidFill>
              </a:rPr>
              <a:t>Research Project Account Set Up</a:t>
            </a:r>
            <a:endParaRPr lang="en-US" sz="800" dirty="0">
              <a:solidFill>
                <a:srgbClr val="88888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9171" y="5175042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More accurate and timely input into reporting for HERDC, ARC, ERA and NHMRC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7103" y="4236304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Increased control for CIs over how their project accounts will be set up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7103" y="3312152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Increased clarity in when and how project accounts set up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9172" y="1576915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More holistic approach to project administration, account set up and reporting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7103" y="2435717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Reduced administrative requirements on departments and CIs</a:t>
            </a:r>
            <a:endParaRPr lang="en-A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Next steps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2" name="Picture 1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9" y="1678436"/>
            <a:ext cx="780928" cy="614947"/>
          </a:xfrm>
          <a:prstGeom prst="rect">
            <a:avLst/>
          </a:prstGeom>
        </p:spPr>
      </p:pic>
      <p:pic>
        <p:nvPicPr>
          <p:cNvPr id="7" name="Picture 6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2" y="2665453"/>
            <a:ext cx="780928" cy="614947"/>
          </a:xfrm>
          <a:prstGeom prst="rect">
            <a:avLst/>
          </a:prstGeom>
        </p:spPr>
      </p:pic>
      <p:sp>
        <p:nvSpPr>
          <p:cNvPr id="9" name="Shape 481"/>
          <p:cNvSpPr txBox="1">
            <a:spLocks/>
          </p:cNvSpPr>
          <p:nvPr/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r>
              <a:rPr lang="en-US" sz="800" dirty="0" smtClean="0">
                <a:solidFill>
                  <a:srgbClr val="888888"/>
                </a:solidFill>
              </a:rPr>
              <a:t>Research Project Account Set Up</a:t>
            </a:r>
            <a:endParaRPr lang="en-US" sz="800" dirty="0">
              <a:solidFill>
                <a:srgbClr val="88888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2" y="2655375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CIs will be provided access to and training on APLI including the Quick Guide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856" y="3633678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Information and support for department staff on changes to invoicing processes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1929" y="1755076"/>
            <a:ext cx="66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Further briefings for and communications to faculty, RO and OFS staff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1929" y="4588878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Georgia" panose="02040502050405020303" pitchFamily="18" charset="0"/>
              </a:rPr>
              <a:t>Wiki page available with more information</a:t>
            </a:r>
          </a:p>
        </p:txBody>
      </p:sp>
      <p:pic>
        <p:nvPicPr>
          <p:cNvPr id="15" name="Picture 14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4" y="3677626"/>
            <a:ext cx="780928" cy="614947"/>
          </a:xfrm>
          <a:prstGeom prst="rect">
            <a:avLst/>
          </a:prstGeom>
        </p:spPr>
      </p:pic>
      <p:pic>
        <p:nvPicPr>
          <p:cNvPr id="16" name="Picture 15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7" y="4512238"/>
            <a:ext cx="780928" cy="6149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2959" y="5404688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Post implementation review</a:t>
            </a:r>
            <a:endParaRPr lang="en-AU" sz="2400" dirty="0">
              <a:latin typeface="Georgia" panose="02040502050405020303" pitchFamily="18" charset="0"/>
            </a:endParaRPr>
          </a:p>
        </p:txBody>
      </p:sp>
      <p:pic>
        <p:nvPicPr>
          <p:cNvPr id="18" name="Picture 17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7" y="5328048"/>
            <a:ext cx="780928" cy="6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7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Continuous improvement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8" name="Picture 7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" y="4000394"/>
            <a:ext cx="780928" cy="614947"/>
          </a:xfrm>
          <a:prstGeom prst="rect">
            <a:avLst/>
          </a:prstGeom>
        </p:spPr>
      </p:pic>
      <p:sp>
        <p:nvSpPr>
          <p:cNvPr id="9" name="Shape 481"/>
          <p:cNvSpPr txBox="1">
            <a:spLocks/>
          </p:cNvSpPr>
          <p:nvPr/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SzPct val="25000"/>
            </a:pPr>
            <a:r>
              <a:rPr lang="en-US" sz="800" dirty="0" smtClean="0">
                <a:solidFill>
                  <a:srgbClr val="888888"/>
                </a:solidFill>
              </a:rPr>
              <a:t>Research Project Account Set Up</a:t>
            </a:r>
            <a:endParaRPr lang="en-US" sz="800" dirty="0">
              <a:solidFill>
                <a:srgbClr val="88888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5036" y="2466271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Pre-Award processes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1931" y="3341678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Integrated Reporting</a:t>
            </a:r>
            <a:endParaRPr lang="en-AU" sz="24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893" y="4153676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Project budgeting and forecasting</a:t>
            </a:r>
            <a:endParaRPr lang="en-AU" sz="2400" dirty="0">
              <a:latin typeface="Georgia" panose="02040502050405020303" pitchFamily="18" charset="0"/>
            </a:endParaRPr>
          </a:p>
        </p:txBody>
      </p:sp>
      <p:pic>
        <p:nvPicPr>
          <p:cNvPr id="15" name="Picture 14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4" y="2314946"/>
            <a:ext cx="780928" cy="614947"/>
          </a:xfrm>
          <a:prstGeom prst="rect">
            <a:avLst/>
          </a:prstGeom>
        </p:spPr>
      </p:pic>
      <p:pic>
        <p:nvPicPr>
          <p:cNvPr id="16" name="Picture 15" descr="Down-Arrow-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7" y="3140593"/>
            <a:ext cx="780928" cy="6149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5622" y="1680212"/>
            <a:ext cx="66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Georgia" panose="02040502050405020303" pitchFamily="18" charset="0"/>
              </a:rPr>
              <a:t>Future improvements will be made in:</a:t>
            </a:r>
            <a:endParaRPr lang="en-A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744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425" y="1804585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latin typeface="Georgia" panose="02040502050405020303" pitchFamily="18" charset="0"/>
              </a:rPr>
              <a:t>Questions?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lvl="0"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Georgia" panose="02040502050405020303" pitchFamily="18" charset="0"/>
              </a:rPr>
              <a:t>Research Project Account Set </a:t>
            </a: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Up - Project overview</a:t>
            </a:r>
            <a:endParaRPr lang="en-US" sz="3200" b="1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Eco-page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055">
            <a:off x="81893" y="1255835"/>
            <a:ext cx="2263698" cy="2380535"/>
          </a:xfrm>
          <a:prstGeom prst="rect">
            <a:avLst/>
          </a:prstGeom>
        </p:spPr>
      </p:pic>
      <p:pic>
        <p:nvPicPr>
          <p:cNvPr id="8" name="Picture 7" descr="its_a_blank_page-456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72" y="1203821"/>
            <a:ext cx="2668827" cy="1940823"/>
          </a:xfrm>
          <a:prstGeom prst="rect">
            <a:avLst/>
          </a:prstGeom>
        </p:spPr>
      </p:pic>
      <p:pic>
        <p:nvPicPr>
          <p:cNvPr id="10" name="Picture 9" descr="Sticky-No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64" y="1064843"/>
            <a:ext cx="3013063" cy="2769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58" y="1665605"/>
            <a:ext cx="2330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Georgia" panose="02040502050405020303" pitchFamily="18" charset="0"/>
              </a:rPr>
              <a:t>Objective:                     </a:t>
            </a:r>
            <a:r>
              <a:rPr lang="en-AU" sz="1800" dirty="0" smtClean="0">
                <a:latin typeface="Georgia" panose="02040502050405020303" pitchFamily="18" charset="0"/>
              </a:rPr>
              <a:t>A streamlined</a:t>
            </a:r>
            <a:r>
              <a:rPr lang="en-AU" sz="1800" dirty="0">
                <a:latin typeface="Georgia" panose="02040502050405020303" pitchFamily="18" charset="0"/>
              </a:rPr>
              <a:t>, timely, efficient, well documented and well governed process </a:t>
            </a:r>
            <a:endParaRPr lang="en-US" sz="18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117" y="1712731"/>
            <a:ext cx="2633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Georgia" panose="02040502050405020303" pitchFamily="18" charset="0"/>
              </a:rPr>
              <a:t>Who’s impacted?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Chief Investigators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Faculty Research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Research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HDRO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7989" y="1435568"/>
            <a:ext cx="2591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Georgia" panose="02040502050405020303" pitchFamily="18" charset="0"/>
              </a:rPr>
              <a:t>Scope:</a:t>
            </a:r>
          </a:p>
          <a:p>
            <a:pPr algn="ctr"/>
            <a:r>
              <a:rPr lang="en-US" sz="1800" dirty="0" smtClean="0">
                <a:latin typeface="Georgia" panose="02040502050405020303" pitchFamily="18" charset="0"/>
              </a:rPr>
              <a:t>From: Funds are awarded</a:t>
            </a:r>
          </a:p>
          <a:p>
            <a:pPr algn="ctr"/>
            <a:r>
              <a:rPr lang="en-US" sz="1800" dirty="0" smtClean="0">
                <a:latin typeface="Georgia" panose="02040502050405020303" pitchFamily="18" charset="0"/>
              </a:rPr>
              <a:t>To: Funds can be accessed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4" name="Shape 481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Research Project Account Set Up</a:t>
            </a:r>
            <a:endParaRPr lang="en-US" sz="800" b="0" i="0" u="none" strike="noStrike" cap="none" baseline="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 descr="Eco-page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055">
            <a:off x="256158" y="3822640"/>
            <a:ext cx="2636940" cy="2666752"/>
          </a:xfrm>
          <a:prstGeom prst="rect">
            <a:avLst/>
          </a:prstGeom>
        </p:spPr>
      </p:pic>
      <p:pic>
        <p:nvPicPr>
          <p:cNvPr id="17" name="Picture 16" descr="Sticky-No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8" y="3670493"/>
            <a:ext cx="2656341" cy="30509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2932" y="4056322"/>
            <a:ext cx="2472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Georgia" panose="02040502050405020303" pitchFamily="18" charset="0"/>
              </a:rPr>
              <a:t>Project Team: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Staff from RO &amp; Financial Control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ADR, Faculty Research Manager, Faculty Finance Manager and HDRO reps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0381" y="4424871"/>
            <a:ext cx="2416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Georgia" panose="02040502050405020303" pitchFamily="18" charset="0"/>
              </a:rPr>
              <a:t>Who was consulted?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ADRs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Faculty Research Managers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Chief Investigators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Other Critical Friends</a:t>
            </a:r>
            <a:endParaRPr lang="en-US" sz="1800" dirty="0">
              <a:latin typeface="Georgia" panose="02040502050405020303" pitchFamily="18" charset="0"/>
            </a:endParaRPr>
          </a:p>
        </p:txBody>
      </p:sp>
      <p:pic>
        <p:nvPicPr>
          <p:cNvPr id="21" name="Picture 20" descr="its_a_blank_page-456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01" y="3133316"/>
            <a:ext cx="3305899" cy="32230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55528" y="3744056"/>
            <a:ext cx="3010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eorgia" panose="02040502050405020303" pitchFamily="18" charset="0"/>
              </a:rPr>
              <a:t>How?</a:t>
            </a:r>
          </a:p>
          <a:p>
            <a:pPr marL="342900" indent="-342900" algn="ctr">
              <a:buAutoNum type="arabicPeriod"/>
            </a:pPr>
            <a:r>
              <a:rPr lang="en-US" sz="1600" dirty="0" smtClean="0">
                <a:latin typeface="Georgia" panose="02040502050405020303" pitchFamily="18" charset="0"/>
              </a:rPr>
              <a:t>Mapped and asked for feedback on the old process</a:t>
            </a:r>
          </a:p>
          <a:p>
            <a:pPr marL="342900" indent="-342900" algn="ctr">
              <a:buAutoNum type="arabicPeriod"/>
            </a:pPr>
            <a:r>
              <a:rPr lang="en-US" sz="1600" dirty="0" smtClean="0">
                <a:latin typeface="Georgia" panose="02040502050405020303" pitchFamily="18" charset="0"/>
              </a:rPr>
              <a:t>Generated ideas for improvement and designed the new process</a:t>
            </a:r>
          </a:p>
          <a:p>
            <a:pPr marL="342900" indent="-342900" algn="ctr">
              <a:buAutoNum type="arabicPeriod"/>
            </a:pPr>
            <a:r>
              <a:rPr lang="en-US" sz="1600" dirty="0" smtClean="0">
                <a:latin typeface="Georgia" panose="02040502050405020303" pitchFamily="18" charset="0"/>
              </a:rPr>
              <a:t>Implemented the new process</a:t>
            </a:r>
          </a:p>
        </p:txBody>
      </p:sp>
    </p:spTree>
    <p:extLst>
      <p:ext uri="{BB962C8B-B14F-4D97-AF65-F5344CB8AC3E}">
        <p14:creationId xmlns:p14="http://schemas.microsoft.com/office/powerpoint/2010/main" val="3721520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280737" y="0"/>
            <a:ext cx="6724316" cy="988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Issues and solutions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55689"/>
              </p:ext>
            </p:extLst>
          </p:nvPr>
        </p:nvGraphicFramePr>
        <p:xfrm>
          <a:off x="111318" y="1053745"/>
          <a:ext cx="8937133" cy="5715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12552"/>
                <a:gridCol w="5924581"/>
              </a:tblGrid>
              <a:tr h="0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Problem</a:t>
                      </a:r>
                      <a:endParaRPr lang="en-A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Solutions</a:t>
                      </a:r>
                      <a:endParaRPr lang="en-A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Coversheet seen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as an administrative burden by CIs</a:t>
                      </a:r>
                      <a:endParaRPr lang="en-AU" sz="1400" dirty="0" smtClean="0">
                        <a:latin typeface="Georgia" panose="02040502050405020303" pitchFamily="18" charset="0"/>
                      </a:endParaRPr>
                    </a:p>
                    <a:p>
                      <a:endParaRPr lang="en-A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Rebranded as Application and Project Lifecycle Information (APLI) to more accurately reflect its intent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Information is entered by the most appropriate staff member  (subject matter expert)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CIs only complete the information needed on how they want their project coded (e.g., FOR /SEO codes ) and who can access their account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100" baseline="0" dirty="0" smtClean="0">
                          <a:latin typeface="Georgia" panose="02040502050405020303" pitchFamily="18" charset="0"/>
                        </a:rPr>
                        <a:t>NB: Changes have been made to Post-Award, not Pre-Award</a:t>
                      </a:r>
                    </a:p>
                  </a:txBody>
                  <a:tcPr/>
                </a:tc>
              </a:tr>
              <a:tr h="510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CIs needing to manually request access to financial reporting for each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Financial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Control will organise access for CIs (and other nominated staff) to Integrated Reporting</a:t>
                      </a:r>
                      <a:endParaRPr lang="en-A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Lack of transparency in how application is progressing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through post-award process</a:t>
                      </a:r>
                      <a:endParaRPr lang="en-AU" sz="14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Additional automated notifications keep stakeholders (including CI and FRM) informed of progress and trigger the next process step</a:t>
                      </a:r>
                      <a:endParaRPr lang="en-AU" sz="14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Approval from Faculty required both Pre- and Post-Award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Approval 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only required at Pre-Award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This means that </a:t>
                      </a:r>
                      <a:r>
                        <a:rPr lang="en-AU" sz="1400" i="1" baseline="0" dirty="0" smtClean="0">
                          <a:latin typeface="Georgia" panose="02040502050405020303" pitchFamily="18" charset="0"/>
                        </a:rPr>
                        <a:t>all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research projects must go through pre-award processing</a:t>
                      </a:r>
                      <a:endParaRPr lang="en-A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Faculties required to generate invoices and send funds to non-lead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Invoicing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for all but a minority of projects will be done by Financial Control.  This includes receipt of funds from granting body and pass-through to non-leads</a:t>
                      </a:r>
                      <a:endParaRPr lang="en-A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Inconsistencies and duplications in data collection between IRIS and Finance 1</a:t>
                      </a:r>
                      <a:endParaRPr lang="en-A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latin typeface="Georgia" panose="02040502050405020303" pitchFamily="18" charset="0"/>
                        </a:rPr>
                        <a:t>HERDC codes</a:t>
                      </a: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 assigned before the project account is set 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aseline="0" dirty="0" smtClean="0">
                          <a:latin typeface="Georgia" panose="02040502050405020303" pitchFamily="18" charset="0"/>
                        </a:rPr>
                        <a:t>Synchronised lists of Funding Sources, Administrative and Funding Organisations and HERDC will be used in IRIS and Finance 1</a:t>
                      </a:r>
                      <a:endParaRPr lang="en-AU" sz="14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161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Georgia" panose="02040502050405020303" pitchFamily="18" charset="0"/>
              </a:rPr>
              <a:t>O</a:t>
            </a: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verview of the new </a:t>
            </a:r>
            <a:r>
              <a:rPr lang="en-US" sz="3200" b="1" dirty="0">
                <a:solidFill>
                  <a:schemeClr val="dk1"/>
                </a:solidFill>
                <a:latin typeface="Georgia" panose="02040502050405020303" pitchFamily="18" charset="0"/>
              </a:rPr>
              <a:t>p</a:t>
            </a: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rocess</a:t>
            </a:r>
            <a:endParaRPr lang="en-US" sz="3200" b="1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hape 481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Research Project Account Set Up</a:t>
            </a:r>
            <a:endParaRPr lang="en-US" sz="800" b="0" i="0" u="none" strike="noStrike" cap="none" baseline="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7" y="1835164"/>
            <a:ext cx="8557011" cy="26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47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799" cy="64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Application &amp; Project Lifecycle Information (APLI)</a:t>
            </a:r>
            <a:endParaRPr lang="en-US" sz="3200" b="1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hape 481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Research Project Account Set Up</a:t>
            </a:r>
            <a:endParaRPr lang="en-US" sz="800" b="0" i="0" u="none" strike="noStrike" cap="none" baseline="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1565847"/>
            <a:ext cx="650358" cy="606395"/>
          </a:xfrm>
          <a:prstGeom prst="rect">
            <a:avLst/>
          </a:prstGeom>
        </p:spPr>
      </p:pic>
      <p:pic>
        <p:nvPicPr>
          <p:cNvPr id="8" name="Picture 7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2459117"/>
            <a:ext cx="650358" cy="606395"/>
          </a:xfrm>
          <a:prstGeom prst="rect">
            <a:avLst/>
          </a:prstGeom>
        </p:spPr>
      </p:pic>
      <p:pic>
        <p:nvPicPr>
          <p:cNvPr id="9" name="Picture 8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3641427"/>
            <a:ext cx="650358" cy="606395"/>
          </a:xfrm>
          <a:prstGeom prst="rect">
            <a:avLst/>
          </a:prstGeom>
        </p:spPr>
      </p:pic>
      <p:pic>
        <p:nvPicPr>
          <p:cNvPr id="10" name="Picture 9" descr="green-t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5078301"/>
            <a:ext cx="650358" cy="6063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615" y="5058332"/>
            <a:ext cx="715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Georgia" panose="02040502050405020303" pitchFamily="18" charset="0"/>
              </a:rPr>
              <a:t>Collects all of the information required across the project lifecycle, including internal and external reporting</a:t>
            </a:r>
            <a:endParaRPr lang="en-AU" sz="1800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16" y="1396525"/>
            <a:ext cx="715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Georgia" panose="02040502050405020303" pitchFamily="18" charset="0"/>
              </a:rPr>
              <a:t>Ensures information is entered by the most appropriate person (subject matter expert)</a:t>
            </a:r>
            <a:endParaRPr lang="en-AU" sz="1800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615" y="2459117"/>
            <a:ext cx="735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Georgia" panose="02040502050405020303" pitchFamily="18" charset="0"/>
              </a:rPr>
              <a:t>Enables CIs to decide how they want their project coded (FOR, SEO) and who can access their account information</a:t>
            </a:r>
            <a:endParaRPr lang="en-AU" sz="1800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617" y="3569106"/>
            <a:ext cx="7150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Georgia" panose="02040502050405020303" pitchFamily="18" charset="0"/>
              </a:rPr>
              <a:t>Eliminates the need for faculty and finance staff to clarify, check or provide additional information when the project account is being set up</a:t>
            </a:r>
            <a:endParaRPr lang="en-AU" sz="1800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46" y="6046333"/>
            <a:ext cx="663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Georgia" panose="02040502050405020303" pitchFamily="18" charset="0"/>
              </a:rPr>
              <a:t>Note: Changes have been made to Post-Award, not Pre-Award</a:t>
            </a:r>
            <a:endParaRPr lang="en-A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72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0288" y="1255059"/>
            <a:ext cx="8516486" cy="28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APLI overview</a:t>
            </a:r>
            <a:endParaRPr lang="en-US" sz="3000" b="1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48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Research Project Account Set Up</a:t>
            </a:r>
            <a:endParaRPr lang="en-US" sz="800" b="0" i="0" u="none" strike="noStrike" cap="none" baseline="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2627"/>
              </p:ext>
            </p:extLst>
          </p:nvPr>
        </p:nvGraphicFramePr>
        <p:xfrm>
          <a:off x="591668" y="1020469"/>
          <a:ext cx="8157882" cy="54583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69461"/>
                <a:gridCol w="4354999"/>
                <a:gridCol w="1633422"/>
              </a:tblGrid>
              <a:tr h="322337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Section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Core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Purpose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Completed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By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77029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1. Application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Details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Identifying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the project and all internal and external sources of funding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Investigator &amp; Research Office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2979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2. Investigator’s Details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Recording the lead investigator and any conflicts of interest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Investigator &amp; Research Office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2979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3. Ethics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&amp; Biosafety Details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Supporting the assessment of ethics and biosafety requirements during the application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process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 Investigator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9236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4. Resources &amp; Commitments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Enabling the assessment of project implications for the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department, faculty and University 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 Investigator</a:t>
                      </a:r>
                    </a:p>
                    <a:p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11643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5. Related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Documents 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Keeping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key project documents in an accessible location throughout its lifecycle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 Investigator &amp; Research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Office</a:t>
                      </a:r>
                      <a:endParaRPr lang="en-AU" sz="1200" dirty="0" smtClean="0">
                        <a:latin typeface="Georgia" panose="02040502050405020303" pitchFamily="18" charset="0"/>
                      </a:endParaRPr>
                    </a:p>
                    <a:p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2979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6. Lead CI Certifications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&amp; Pre-Award Submission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Facilitating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review and approvals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Chief Investigator</a:t>
                      </a:r>
                    </a:p>
                    <a:p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11643"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7. Post-Award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Enabling CIs to decide how their research is coded and who can access their account information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Creating a summary of key project</a:t>
                      </a:r>
                      <a:r>
                        <a:rPr lang="en-AU" sz="1200" b="1" baseline="0" dirty="0" smtClean="0">
                          <a:latin typeface="Georgia" panose="02040502050405020303" pitchFamily="18" charset="0"/>
                        </a:rPr>
                        <a:t> dates and funding and links between project and related ethics/biosafety approvals</a:t>
                      </a:r>
                      <a:endParaRPr lang="en-AU" sz="1200" b="1" dirty="0" smtClean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Chief Investigator &amp; Research Office</a:t>
                      </a:r>
                    </a:p>
                    <a:p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5758"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8. Contracts</a:t>
                      </a:r>
                      <a:r>
                        <a:rPr lang="en-AU" sz="1200" b="1" baseline="0" dirty="0" smtClean="0">
                          <a:latin typeface="Georgia" panose="02040502050405020303" pitchFamily="18" charset="0"/>
                        </a:rPr>
                        <a:t> /Legal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baseline="0" dirty="0" smtClean="0">
                          <a:latin typeface="Georgia" panose="02040502050405020303" pitchFamily="18" charset="0"/>
                        </a:rPr>
                        <a:t>Facilitating the review or development of contracts/agreements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Research</a:t>
                      </a:r>
                      <a:r>
                        <a:rPr lang="en-AU" sz="12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AU" sz="12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Office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1643"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9. Financial Arrangements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latin typeface="Georgia" panose="02040502050405020303" pitchFamily="18" charset="0"/>
                        </a:rPr>
                        <a:t>Collecting</a:t>
                      </a:r>
                      <a:r>
                        <a:rPr lang="en-AU" sz="1200" b="1" baseline="0" dirty="0" smtClean="0">
                          <a:latin typeface="Georgia" panose="02040502050405020303" pitchFamily="18" charset="0"/>
                        </a:rPr>
                        <a:t> information required for project account set up</a:t>
                      </a:r>
                      <a:endParaRPr lang="en-AU" sz="12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Research</a:t>
                      </a:r>
                      <a:r>
                        <a:rPr lang="en-AU" sz="12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Office</a:t>
                      </a:r>
                      <a:endParaRPr lang="en-AU" sz="12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075790" y="2705846"/>
            <a:ext cx="301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Georgia" panose="02040502050405020303" pitchFamily="18" charset="0"/>
              </a:rPr>
              <a:t>Pre-Award</a:t>
            </a:r>
            <a:endParaRPr lang="en-AU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44490" y="5176118"/>
            <a:ext cx="192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Georgia" panose="02040502050405020303" pitchFamily="18" charset="0"/>
              </a:rPr>
              <a:t>Post-Award</a:t>
            </a:r>
            <a:endParaRPr lang="en-AU" b="1" dirty="0"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38683" y="5411477"/>
            <a:ext cx="1757081" cy="1049365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650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412" y="322729"/>
            <a:ext cx="8507506" cy="1497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35497" y="83133"/>
            <a:ext cx="9001000" cy="6578503"/>
            <a:chOff x="35497" y="83133"/>
            <a:chExt cx="9001000" cy="6578503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83133"/>
              <a:ext cx="518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latin typeface="Georgia" panose="02040502050405020303" pitchFamily="18" charset="0"/>
                </a:rPr>
                <a:t>APLI Quick Guide for Chief Investigators</a:t>
              </a:r>
              <a:endParaRPr lang="en-AU" b="1" dirty="0">
                <a:latin typeface="Georgia" panose="02040502050405020303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497" y="548680"/>
              <a:ext cx="9001000" cy="6112956"/>
              <a:chOff x="35497" y="548680"/>
              <a:chExt cx="9001000" cy="611295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70543" y="548680"/>
                <a:ext cx="1373907" cy="400110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28600" indent="-228600" algn="ctr">
                  <a:buAutoNum type="arabicPeriod"/>
                </a:pPr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Application Details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0544" y="980728"/>
                <a:ext cx="1373906" cy="1061829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Enter the external reference number and project title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Select type of project, fund source and research themes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16459" y="548680"/>
                <a:ext cx="1379663" cy="400110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2. Investigator Details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07704" y="973177"/>
                <a:ext cx="1379663" cy="1015663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Indicate any Conflicts of Interest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Download Certification templates</a:t>
                </a:r>
                <a:endParaRPr lang="en-AU" sz="1000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56619" y="548680"/>
                <a:ext cx="1379662" cy="400110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3. Ethics &amp; Biosafety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56619" y="973177"/>
                <a:ext cx="1379662" cy="1015663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Provide preliminary information on ethics and biosafety approvals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6779" y="548680"/>
                <a:ext cx="1379661" cy="400110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4. Resources &amp; Commitments</a:t>
                </a:r>
                <a:endParaRPr lang="en-AU" sz="1000" b="1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8444" y="2105721"/>
                <a:ext cx="1376005" cy="707886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RO will: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Create a new fund source in IRIS if required</a:t>
                </a:r>
                <a:endParaRPr lang="en-AU" sz="1000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7543" y="5492085"/>
                <a:ext cx="2806689" cy="1169551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RO will: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Identify if a contract and/or account are required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Record key project dates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Enter budgets for all fund sources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Provide links to MQ’s research policy and specific project terms and conditions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56618" y="3933056"/>
                <a:ext cx="2819820" cy="1785104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RO will: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Select the type of contract/agreement required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Identify any related agreements or sub contracts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Record contact details for external parties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Specify the MQ contributions and indirect cost rate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Record project milestones and deliverables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Declare Intellectual Property and Publication Rights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36939" y="548680"/>
                <a:ext cx="1379661" cy="400110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>
                    <a:latin typeface="Georgia" panose="02040502050405020303" pitchFamily="18" charset="0"/>
                    <a:cs typeface="Arial" panose="020B0604020202020204" pitchFamily="34" charset="0"/>
                  </a:rPr>
                  <a:t>5</a:t>
                </a:r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. Related Documents</a:t>
                </a:r>
                <a:endParaRPr lang="en-AU" sz="1000" b="1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7203" y="971464"/>
                <a:ext cx="1359397" cy="1169551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Attach all relevant documents including your Application and Investigator Certification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677099" y="548680"/>
                <a:ext cx="1359397" cy="707886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>
                    <a:latin typeface="Georgia" panose="02040502050405020303" pitchFamily="18" charset="0"/>
                    <a:cs typeface="Arial" panose="020B0604020202020204" pitchFamily="34" charset="0"/>
                  </a:rPr>
                  <a:t>6</a:t>
                </a:r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. Lead CI Certifications &amp; pre-Award Submission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77099" y="1256566"/>
                <a:ext cx="1359397" cy="1169551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Provide project details for approval by your Head of  Department or other relevant approval levels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7544" y="3686835"/>
                <a:ext cx="2806689" cy="246221"/>
              </a:xfrm>
              <a:prstGeom prst="rect">
                <a:avLst/>
              </a:prstGeom>
              <a:solidFill>
                <a:srgbClr val="92D050"/>
              </a:solidFill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7. Post-Award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96778" y="980728"/>
                <a:ext cx="1379661" cy="2400657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Select HDR student type and number of stipends being requested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Indicate Teaching Relief required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Provide details on resourcing needs including IT, equipment, facilities  and implementation /safety requirements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16459" y="2060848"/>
                <a:ext cx="1379662" cy="707886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RO will: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Add other investigators if required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9166" y="3933056"/>
                <a:ext cx="2806690" cy="1477328"/>
              </a:xfrm>
              <a:prstGeom prst="rect">
                <a:avLst/>
              </a:prstGeom>
              <a:noFill/>
              <a:ln w="3492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Select FOR and SEO codes and research type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Confirm ethics and biosafety requirements and approval numbers (if available)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Indicate who else needs access to Integrated Reporting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View and accept MQ research policy requirements and project terms and conditions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56619" y="3686834"/>
                <a:ext cx="2819819" cy="246221"/>
              </a:xfrm>
              <a:prstGeom prst="rect">
                <a:avLst/>
              </a:prstGeom>
              <a:solidFill>
                <a:srgbClr val="FFC000"/>
              </a:solidFill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8. Contracts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57203" y="3686835"/>
                <a:ext cx="2779293" cy="246221"/>
              </a:xfrm>
              <a:prstGeom prst="rect">
                <a:avLst/>
              </a:prstGeom>
              <a:solidFill>
                <a:srgbClr val="FFC000"/>
              </a:solidFill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9. Financial Arrangements</a:t>
                </a:r>
                <a:endParaRPr lang="en-AU" sz="1000" b="1" dirty="0">
                  <a:latin typeface="Georgia" panose="020405020504050203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57203" y="3929658"/>
                <a:ext cx="2779293" cy="2246769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RO will: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Identify whether invoices will be issued by Financial Control or the Department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Indicate the invoice currency and GST requirements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Provide contact details for payments to be made to collaborating organisations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Indicate any contractual restrictions or requirements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Identify if funds can be used for HR expenses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latin typeface="Georgia" panose="02040502050405020303" pitchFamily="18" charset="0"/>
                    <a:cs typeface="Arial" panose="020B0604020202020204" pitchFamily="34" charset="0"/>
                  </a:rPr>
                  <a:t>Forward the relevant data and information to OFS to enable your project account to be set up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76141" y="5876805"/>
                <a:ext cx="2520280" cy="707886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The RO Post-Award Team and your Faculty Research Manager will provide you with support to complete your project account set up.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-1255942" y="1844535"/>
                <a:ext cx="29302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latin typeface="Georgia" panose="02040502050405020303" pitchFamily="18" charset="0"/>
                  </a:rPr>
                  <a:t>Pre-Award</a:t>
                </a:r>
                <a:endParaRPr lang="en-AU" sz="1600" b="1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0678" y="2948068"/>
                <a:ext cx="4268737" cy="400110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1000" dirty="0" smtClean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Your Faculty Research Manager and/or Faculty Partnership Manager will provide you with support to complete your application.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1260358" y="5012887"/>
                <a:ext cx="29302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latin typeface="Georgia" panose="02040502050405020303" pitchFamily="18" charset="0"/>
                  </a:rPr>
                  <a:t>Post-Award</a:t>
                </a:r>
                <a:endParaRPr lang="en-AU" sz="1600" b="1" dirty="0">
                  <a:latin typeface="Georgia" panose="02040502050405020303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09190" y="3501008"/>
                <a:ext cx="8827307" cy="0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1439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6547854" cy="988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Finance details identified at the outset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8" name="Shape 481"/>
          <p:cNvSpPr txBox="1">
            <a:spLocks noGrp="1"/>
          </p:cNvSpPr>
          <p:nvPr>
            <p:ph type="dt" idx="10"/>
          </p:nvPr>
        </p:nvSpPr>
        <p:spPr>
          <a:xfrm>
            <a:off x="457199" y="6356350"/>
            <a:ext cx="2547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Research Project</a:t>
            </a:r>
            <a:r>
              <a:rPr lang="en-US" sz="800" b="0" i="0" u="none" strike="noStrike" cap="none" dirty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Account Set Up</a:t>
            </a:r>
            <a:endParaRPr lang="en-US" sz="800" b="0" i="0" u="none" strike="noStrike" cap="none" baseline="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008" y="1561171"/>
            <a:ext cx="826079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800" dirty="0" smtClean="0">
                <a:latin typeface="Georgia" panose="02040502050405020303" pitchFamily="18" charset="0"/>
              </a:rPr>
              <a:t>APLI will address key set-up questions for each funding source, including: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What are the invoicing needs and who will be doing them?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Georgia" panose="02040502050405020303" pitchFamily="18" charset="0"/>
              </a:rPr>
              <a:t>W</a:t>
            </a:r>
            <a:r>
              <a:rPr lang="en-AU" sz="1800" dirty="0" smtClean="0">
                <a:latin typeface="Georgia" panose="02040502050405020303" pitchFamily="18" charset="0"/>
              </a:rPr>
              <a:t>hat currency will the funds be received in? Does GST need to be added?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Are payments to non-leads required?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Does the contract mandate that interest should be applied on unspent funds?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Are there contractual restrictions on spending?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Does the Indirect Costs Policy apply to this project, and at what rate?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Can HR expenses be charged to the fund sources?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Can unspent funds be retained at the end of a project?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What HERDC code will be assigned to this fund source?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AU" sz="1800" dirty="0" smtClean="0">
                <a:latin typeface="Georgia" panose="02040502050405020303" pitchFamily="18" charset="0"/>
              </a:rPr>
              <a:t>These questions will be answered by Research Office (not CI).</a:t>
            </a:r>
            <a:endParaRPr lang="en-A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745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8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11939" y="259344"/>
            <a:ext cx="6547854" cy="988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Support from Financial Control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00" y="1335375"/>
            <a:ext cx="86402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Projects will be set-up in HR unless employee costs are not permitted by the funding body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Integrated Reporting will be set-up on behalf of the CI and nominated persons.  Drop-in training clinics will be provided on Integrated Reports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Communications email to CI on successful set-up of project has been re-written to clarify the support they can expect from Finance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Georgia" panose="02040502050405020303" pitchFamily="18" charset="0"/>
              </a:rPr>
              <a:t>All possible invoicing will be performed by Financial Control: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>
              <a:latin typeface="Georgia" panose="020405020504050203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94496"/>
              </p:ext>
            </p:extLst>
          </p:nvPr>
        </p:nvGraphicFramePr>
        <p:xfrm>
          <a:off x="411939" y="3687754"/>
          <a:ext cx="8444752" cy="27726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12219"/>
                <a:gridCol w="3219677"/>
                <a:gridCol w="3412856"/>
              </a:tblGrid>
              <a:tr h="279947">
                <a:tc>
                  <a:txBody>
                    <a:bodyPr/>
                    <a:lstStyle/>
                    <a:p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Financial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Control: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Departments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: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669702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Collecting income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from funding partners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When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t</a:t>
                      </a:r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he contract has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specific milestone dates for invoicing</a:t>
                      </a:r>
                    </a:p>
                    <a:p>
                      <a:endParaRPr lang="en-AU" sz="1200" baseline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OR</a:t>
                      </a:r>
                    </a:p>
                    <a:p>
                      <a:endParaRPr lang="en-AU" sz="1200" baseline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When invoicing for reimbursement  of expenses is done at the same time a periodic financial report is due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There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are any other invoicing arrangements</a:t>
                      </a:r>
                    </a:p>
                    <a:p>
                      <a:r>
                        <a:rPr lang="en-AU" sz="1200" baseline="0" dirty="0" smtClean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This should be the minority of cases and Financial Control will regularly update departments to ensure they know when to invoice</a:t>
                      </a:r>
                      <a:endParaRPr lang="en-AU" sz="1200" dirty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78002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Passing on income to non-lead institutions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When payment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information is in the agreement</a:t>
                      </a:r>
                      <a:endParaRPr lang="en-A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Georgia" panose="02040502050405020303" pitchFamily="18" charset="0"/>
                        </a:rPr>
                        <a:t>When payment</a:t>
                      </a:r>
                      <a:r>
                        <a:rPr lang="en-AU" sz="1200" baseline="0" dirty="0" smtClean="0">
                          <a:latin typeface="Georgia" panose="02040502050405020303" pitchFamily="18" charset="0"/>
                        </a:rPr>
                        <a:t> information is not in the agreement</a:t>
                      </a:r>
                      <a:endParaRPr lang="en-AU" sz="1200" dirty="0" smtClean="0">
                        <a:latin typeface="Georgia" panose="020405020504050203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This alleviates an administrative burden on department staff</a:t>
                      </a:r>
                      <a:endParaRPr lang="en-AU" sz="1200" dirty="0" smtClean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193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9407</TotalTime>
  <Words>1572</Words>
  <Application>Microsoft Office PowerPoint</Application>
  <PresentationFormat>On-screen Show (4:3)</PresentationFormat>
  <Paragraphs>226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Research Project Account Set Up</vt:lpstr>
      <vt:lpstr>Research Project Account Set Up - Project overview</vt:lpstr>
      <vt:lpstr>Issues and solutions</vt:lpstr>
      <vt:lpstr>Overview of the new process</vt:lpstr>
      <vt:lpstr>Application &amp; Project Lifecycle Information (APLI)</vt:lpstr>
      <vt:lpstr>APLI overview</vt:lpstr>
      <vt:lpstr>PowerPoint Presentation</vt:lpstr>
      <vt:lpstr>Finance details identified at the outset</vt:lpstr>
      <vt:lpstr>Support from Financial Control</vt:lpstr>
      <vt:lpstr>Key outcomes</vt:lpstr>
      <vt:lpstr>Next steps</vt:lpstr>
      <vt:lpstr> Continuous improvement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Improvement Event: Induction</dc:title>
  <dc:creator>Mrs Sally Matthey</dc:creator>
  <cp:lastModifiedBy>Clare Jeffries</cp:lastModifiedBy>
  <cp:revision>142</cp:revision>
  <cp:lastPrinted>2015-09-03T05:33:17Z</cp:lastPrinted>
  <dcterms:modified xsi:type="dcterms:W3CDTF">2015-09-13T00:48:12Z</dcterms:modified>
</cp:coreProperties>
</file>