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65" r:id="rId3"/>
    <p:sldId id="266" r:id="rId4"/>
    <p:sldId id="274" r:id="rId5"/>
    <p:sldId id="267" r:id="rId6"/>
    <p:sldId id="269" r:id="rId7"/>
    <p:sldId id="270" r:id="rId8"/>
    <p:sldId id="257" r:id="rId9"/>
    <p:sldId id="258" r:id="rId10"/>
    <p:sldId id="260" r:id="rId11"/>
    <p:sldId id="261" r:id="rId12"/>
    <p:sldId id="262" r:id="rId13"/>
    <p:sldId id="264" r:id="rId14"/>
    <p:sldId id="271" r:id="rId15"/>
    <p:sldId id="276" r:id="rId16"/>
    <p:sldId id="272" r:id="rId17"/>
    <p:sldId id="273" r:id="rId18"/>
    <p:sldId id="275"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0638" autoAdjust="0"/>
    <p:restoredTop sz="76042"/>
  </p:normalViewPr>
  <p:slideViewPr>
    <p:cSldViewPr snapToGrid="0">
      <p:cViewPr>
        <p:scale>
          <a:sx n="79" d="100"/>
          <a:sy n="79" d="100"/>
        </p:scale>
        <p:origin x="272"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ED31FD-EE24-B24B-B9D6-EEC93E3703D8}" type="doc">
      <dgm:prSet loTypeId="urn:microsoft.com/office/officeart/2005/8/layout/hierarchy1" loCatId="" qsTypeId="urn:microsoft.com/office/officeart/2005/8/quickstyle/simple4" qsCatId="simple" csTypeId="urn:microsoft.com/office/officeart/2005/8/colors/accent1_2" csCatId="accent1" phldr="1"/>
      <dgm:spPr/>
      <dgm:t>
        <a:bodyPr/>
        <a:lstStyle/>
        <a:p>
          <a:endParaRPr lang="en-US"/>
        </a:p>
      </dgm:t>
    </dgm:pt>
    <dgm:pt modelId="{2F441EF1-860E-8346-862C-43F5F826D6C6}">
      <dgm:prSet phldrT="[Text]"/>
      <dgm:spPr/>
      <dgm:t>
        <a:bodyPr/>
        <a:lstStyle/>
        <a:p>
          <a:r>
            <a:rPr lang="en-US" dirty="0" smtClean="0"/>
            <a:t>Does student qualify for PhD direct entry?</a:t>
          </a:r>
          <a:endParaRPr lang="en-US" dirty="0"/>
        </a:p>
      </dgm:t>
    </dgm:pt>
    <dgm:pt modelId="{67628F19-55F5-D242-9569-9EDA860C1B7D}" type="parTrans" cxnId="{393572C4-5353-7B47-BBCB-06F2E2656A9A}">
      <dgm:prSet/>
      <dgm:spPr/>
      <dgm:t>
        <a:bodyPr/>
        <a:lstStyle/>
        <a:p>
          <a:endParaRPr lang="en-US"/>
        </a:p>
      </dgm:t>
    </dgm:pt>
    <dgm:pt modelId="{A726FFEB-808A-3D4D-867A-8E8FD8179DE4}" type="sibTrans" cxnId="{393572C4-5353-7B47-BBCB-06F2E2656A9A}">
      <dgm:prSet/>
      <dgm:spPr/>
      <dgm:t>
        <a:bodyPr/>
        <a:lstStyle/>
        <a:p>
          <a:endParaRPr lang="en-US"/>
        </a:p>
      </dgm:t>
    </dgm:pt>
    <dgm:pt modelId="{89BB9BFA-E51E-8444-A87C-CF42602B4FDF}">
      <dgm:prSet phldrT="[Text]"/>
      <dgm:spPr/>
      <dgm:t>
        <a:bodyPr/>
        <a:lstStyle/>
        <a:p>
          <a:r>
            <a:rPr lang="en-US" dirty="0" smtClean="0"/>
            <a:t>No</a:t>
          </a:r>
          <a:endParaRPr lang="en-US" dirty="0"/>
        </a:p>
      </dgm:t>
    </dgm:pt>
    <dgm:pt modelId="{8E752391-C998-894E-B18C-349664E66D1B}" type="parTrans" cxnId="{241F909F-9CCD-6B4D-9E10-472DA7267E17}">
      <dgm:prSet/>
      <dgm:spPr/>
      <dgm:t>
        <a:bodyPr/>
        <a:lstStyle/>
        <a:p>
          <a:endParaRPr lang="en-US"/>
        </a:p>
      </dgm:t>
    </dgm:pt>
    <dgm:pt modelId="{B11CC1F6-8E37-6A43-8379-59E71EF1BB85}" type="sibTrans" cxnId="{241F909F-9CCD-6B4D-9E10-472DA7267E17}">
      <dgm:prSet/>
      <dgm:spPr/>
      <dgm:t>
        <a:bodyPr/>
        <a:lstStyle/>
        <a:p>
          <a:endParaRPr lang="en-US"/>
        </a:p>
      </dgm:t>
    </dgm:pt>
    <dgm:pt modelId="{051B222C-8908-3E46-987C-D9EB412C8CD7}">
      <dgm:prSet phldrT="[Text]"/>
      <dgm:spPr/>
      <dgm:t>
        <a:bodyPr/>
        <a:lstStyle/>
        <a:p>
          <a:r>
            <a:rPr lang="en-US" dirty="0" err="1" smtClean="0"/>
            <a:t>Yr</a:t>
          </a:r>
          <a:r>
            <a:rPr lang="en-US" dirty="0" smtClean="0"/>
            <a:t> 2 </a:t>
          </a:r>
          <a:r>
            <a:rPr lang="en-US" dirty="0" err="1" smtClean="0"/>
            <a:t>Mres</a:t>
          </a:r>
          <a:r>
            <a:rPr lang="en-US" dirty="0" smtClean="0"/>
            <a:t> + PhD bundle</a:t>
          </a:r>
          <a:endParaRPr lang="en-US" dirty="0"/>
        </a:p>
      </dgm:t>
    </dgm:pt>
    <dgm:pt modelId="{BB74F55C-B821-5B41-BF80-EC4714867D7E}" type="parTrans" cxnId="{0FBBC5B9-B68E-FA47-A86B-80D85CFC79A2}">
      <dgm:prSet/>
      <dgm:spPr/>
      <dgm:t>
        <a:bodyPr/>
        <a:lstStyle/>
        <a:p>
          <a:endParaRPr lang="en-US"/>
        </a:p>
      </dgm:t>
    </dgm:pt>
    <dgm:pt modelId="{0B9B87B3-0D80-1648-9013-B1C2454731A9}" type="sibTrans" cxnId="{0FBBC5B9-B68E-FA47-A86B-80D85CFC79A2}">
      <dgm:prSet/>
      <dgm:spPr/>
      <dgm:t>
        <a:bodyPr/>
        <a:lstStyle/>
        <a:p>
          <a:endParaRPr lang="en-US"/>
        </a:p>
      </dgm:t>
    </dgm:pt>
    <dgm:pt modelId="{47402C60-905F-7142-8A42-027C835F15A3}">
      <dgm:prSet phldrT="[Text]"/>
      <dgm:spPr/>
      <dgm:t>
        <a:bodyPr/>
        <a:lstStyle/>
        <a:p>
          <a:r>
            <a:rPr lang="en-US" dirty="0" smtClean="0"/>
            <a:t>Allocate publication</a:t>
          </a:r>
          <a:r>
            <a:rPr lang="en-US" baseline="0" dirty="0" smtClean="0"/>
            <a:t> &amp; elevate to PhD entry</a:t>
          </a:r>
          <a:endParaRPr lang="en-US" dirty="0"/>
        </a:p>
      </dgm:t>
    </dgm:pt>
    <dgm:pt modelId="{FA395109-EB73-FD4D-A2A4-8BCA2506B74D}" type="parTrans" cxnId="{96ECE452-1D45-1A4C-9CE0-CCA487D41696}">
      <dgm:prSet/>
      <dgm:spPr/>
      <dgm:t>
        <a:bodyPr/>
        <a:lstStyle/>
        <a:p>
          <a:endParaRPr lang="en-US"/>
        </a:p>
      </dgm:t>
    </dgm:pt>
    <dgm:pt modelId="{448C1A6E-3F84-CB4B-B61A-B2A4D3581F49}" type="sibTrans" cxnId="{96ECE452-1D45-1A4C-9CE0-CCA487D41696}">
      <dgm:prSet/>
      <dgm:spPr/>
      <dgm:t>
        <a:bodyPr/>
        <a:lstStyle/>
        <a:p>
          <a:endParaRPr lang="en-US"/>
        </a:p>
      </dgm:t>
    </dgm:pt>
    <dgm:pt modelId="{1C1978D7-3C45-5146-B1FC-B494786367AE}">
      <dgm:prSet phldrT="[Text]"/>
      <dgm:spPr/>
      <dgm:t>
        <a:bodyPr/>
        <a:lstStyle/>
        <a:p>
          <a:r>
            <a:rPr lang="en-US" dirty="0" smtClean="0"/>
            <a:t>Yes</a:t>
          </a:r>
          <a:endParaRPr lang="en-US" dirty="0"/>
        </a:p>
      </dgm:t>
    </dgm:pt>
    <dgm:pt modelId="{D030A223-2CE7-3C47-98A8-1F1F87C53F7B}" type="parTrans" cxnId="{D7B07C99-E25D-334B-B389-054131208848}">
      <dgm:prSet/>
      <dgm:spPr/>
      <dgm:t>
        <a:bodyPr/>
        <a:lstStyle/>
        <a:p>
          <a:endParaRPr lang="en-US"/>
        </a:p>
      </dgm:t>
    </dgm:pt>
    <dgm:pt modelId="{E8B30492-FE3C-F949-BEEC-64FE035F61EF}" type="sibTrans" cxnId="{D7B07C99-E25D-334B-B389-054131208848}">
      <dgm:prSet/>
      <dgm:spPr/>
      <dgm:t>
        <a:bodyPr/>
        <a:lstStyle/>
        <a:p>
          <a:endParaRPr lang="en-US"/>
        </a:p>
      </dgm:t>
    </dgm:pt>
    <dgm:pt modelId="{26F82139-D92B-C947-A9A8-59888D847E33}">
      <dgm:prSet phldrT="[Text]"/>
      <dgm:spPr/>
      <dgm:t>
        <a:bodyPr/>
        <a:lstStyle/>
        <a:p>
          <a:r>
            <a:rPr lang="en-US" dirty="0" smtClean="0"/>
            <a:t>Happy days!</a:t>
          </a:r>
          <a:endParaRPr lang="en-US" dirty="0"/>
        </a:p>
      </dgm:t>
    </dgm:pt>
    <dgm:pt modelId="{64D9F885-E6E6-D447-B03E-B826C8A3C3B8}" type="parTrans" cxnId="{1720B427-FEE5-8446-BCD5-F7B48B70A013}">
      <dgm:prSet/>
      <dgm:spPr/>
      <dgm:t>
        <a:bodyPr/>
        <a:lstStyle/>
        <a:p>
          <a:endParaRPr lang="en-US"/>
        </a:p>
      </dgm:t>
    </dgm:pt>
    <dgm:pt modelId="{F1C89433-DC7D-E142-87E6-AD81AB6EC80E}" type="sibTrans" cxnId="{1720B427-FEE5-8446-BCD5-F7B48B70A013}">
      <dgm:prSet/>
      <dgm:spPr/>
      <dgm:t>
        <a:bodyPr/>
        <a:lstStyle/>
        <a:p>
          <a:endParaRPr lang="en-US"/>
        </a:p>
      </dgm:t>
    </dgm:pt>
    <dgm:pt modelId="{B37C84B9-FC4E-404E-B28C-7CB9789C246F}" type="pres">
      <dgm:prSet presAssocID="{81ED31FD-EE24-B24B-B9D6-EEC93E3703D8}" presName="hierChild1" presStyleCnt="0">
        <dgm:presLayoutVars>
          <dgm:chPref val="1"/>
          <dgm:dir/>
          <dgm:animOne val="branch"/>
          <dgm:animLvl val="lvl"/>
          <dgm:resizeHandles/>
        </dgm:presLayoutVars>
      </dgm:prSet>
      <dgm:spPr/>
      <dgm:t>
        <a:bodyPr/>
        <a:lstStyle/>
        <a:p>
          <a:endParaRPr lang="en-US"/>
        </a:p>
      </dgm:t>
    </dgm:pt>
    <dgm:pt modelId="{D6F746C6-7162-E343-BA87-865A85D279B2}" type="pres">
      <dgm:prSet presAssocID="{2F441EF1-860E-8346-862C-43F5F826D6C6}" presName="hierRoot1" presStyleCnt="0"/>
      <dgm:spPr/>
    </dgm:pt>
    <dgm:pt modelId="{A4F1EC20-B4F7-7149-A0C1-B80557204416}" type="pres">
      <dgm:prSet presAssocID="{2F441EF1-860E-8346-862C-43F5F826D6C6}" presName="composite" presStyleCnt="0"/>
      <dgm:spPr/>
    </dgm:pt>
    <dgm:pt modelId="{8EE1D84E-E2EF-4242-ADDD-9D1D4C1763C8}" type="pres">
      <dgm:prSet presAssocID="{2F441EF1-860E-8346-862C-43F5F826D6C6}" presName="background" presStyleLbl="node0" presStyleIdx="0" presStyleCnt="1"/>
      <dgm:spPr/>
    </dgm:pt>
    <dgm:pt modelId="{18F56609-4491-4E48-A3A1-C08ADA4AA1D0}" type="pres">
      <dgm:prSet presAssocID="{2F441EF1-860E-8346-862C-43F5F826D6C6}" presName="text" presStyleLbl="fgAcc0" presStyleIdx="0" presStyleCnt="1">
        <dgm:presLayoutVars>
          <dgm:chPref val="3"/>
        </dgm:presLayoutVars>
      </dgm:prSet>
      <dgm:spPr/>
      <dgm:t>
        <a:bodyPr/>
        <a:lstStyle/>
        <a:p>
          <a:endParaRPr lang="en-US"/>
        </a:p>
      </dgm:t>
    </dgm:pt>
    <dgm:pt modelId="{E6545361-C146-7B48-84AE-50972C81E6E7}" type="pres">
      <dgm:prSet presAssocID="{2F441EF1-860E-8346-862C-43F5F826D6C6}" presName="hierChild2" presStyleCnt="0"/>
      <dgm:spPr/>
    </dgm:pt>
    <dgm:pt modelId="{B9D1B377-57BB-2442-9B94-9B3A0B80ED5B}" type="pres">
      <dgm:prSet presAssocID="{8E752391-C998-894E-B18C-349664E66D1B}" presName="Name10" presStyleLbl="parChTrans1D2" presStyleIdx="0" presStyleCnt="2"/>
      <dgm:spPr/>
      <dgm:t>
        <a:bodyPr/>
        <a:lstStyle/>
        <a:p>
          <a:endParaRPr lang="en-US"/>
        </a:p>
      </dgm:t>
    </dgm:pt>
    <dgm:pt modelId="{24F4A4E2-6DD2-454A-B0A1-6A28ADBA9B10}" type="pres">
      <dgm:prSet presAssocID="{89BB9BFA-E51E-8444-A87C-CF42602B4FDF}" presName="hierRoot2" presStyleCnt="0"/>
      <dgm:spPr/>
    </dgm:pt>
    <dgm:pt modelId="{DD80D213-65BA-4341-B88B-53DD80A79A65}" type="pres">
      <dgm:prSet presAssocID="{89BB9BFA-E51E-8444-A87C-CF42602B4FDF}" presName="composite2" presStyleCnt="0"/>
      <dgm:spPr/>
    </dgm:pt>
    <dgm:pt modelId="{3E2CBB03-3B67-1B43-B780-D424B1197277}" type="pres">
      <dgm:prSet presAssocID="{89BB9BFA-E51E-8444-A87C-CF42602B4FDF}" presName="background2" presStyleLbl="node2" presStyleIdx="0" presStyleCnt="2"/>
      <dgm:spPr/>
    </dgm:pt>
    <dgm:pt modelId="{320B28FA-319B-9341-9A82-D4F33A85BB1B}" type="pres">
      <dgm:prSet presAssocID="{89BB9BFA-E51E-8444-A87C-CF42602B4FDF}" presName="text2" presStyleLbl="fgAcc2" presStyleIdx="0" presStyleCnt="2">
        <dgm:presLayoutVars>
          <dgm:chPref val="3"/>
        </dgm:presLayoutVars>
      </dgm:prSet>
      <dgm:spPr/>
      <dgm:t>
        <a:bodyPr/>
        <a:lstStyle/>
        <a:p>
          <a:endParaRPr lang="en-US"/>
        </a:p>
      </dgm:t>
    </dgm:pt>
    <dgm:pt modelId="{B85A9E15-CE15-1241-823C-5ECC68AE77AD}" type="pres">
      <dgm:prSet presAssocID="{89BB9BFA-E51E-8444-A87C-CF42602B4FDF}" presName="hierChild3" presStyleCnt="0"/>
      <dgm:spPr/>
    </dgm:pt>
    <dgm:pt modelId="{A5090450-F12A-024C-8E12-B859E8E043AC}" type="pres">
      <dgm:prSet presAssocID="{BB74F55C-B821-5B41-BF80-EC4714867D7E}" presName="Name17" presStyleLbl="parChTrans1D3" presStyleIdx="0" presStyleCnt="3"/>
      <dgm:spPr/>
      <dgm:t>
        <a:bodyPr/>
        <a:lstStyle/>
        <a:p>
          <a:endParaRPr lang="en-US"/>
        </a:p>
      </dgm:t>
    </dgm:pt>
    <dgm:pt modelId="{03A7F2BD-2F4A-6F43-BA7E-58364D939AE6}" type="pres">
      <dgm:prSet presAssocID="{051B222C-8908-3E46-987C-D9EB412C8CD7}" presName="hierRoot3" presStyleCnt="0"/>
      <dgm:spPr/>
    </dgm:pt>
    <dgm:pt modelId="{ABBB5E79-74B1-9E43-8602-7D889F8B2344}" type="pres">
      <dgm:prSet presAssocID="{051B222C-8908-3E46-987C-D9EB412C8CD7}" presName="composite3" presStyleCnt="0"/>
      <dgm:spPr/>
    </dgm:pt>
    <dgm:pt modelId="{C3B9080D-2F18-3E49-997B-4522536EFF20}" type="pres">
      <dgm:prSet presAssocID="{051B222C-8908-3E46-987C-D9EB412C8CD7}" presName="background3" presStyleLbl="node3" presStyleIdx="0" presStyleCnt="3"/>
      <dgm:spPr/>
    </dgm:pt>
    <dgm:pt modelId="{8631901D-7662-4543-A1A3-5D82E11B6143}" type="pres">
      <dgm:prSet presAssocID="{051B222C-8908-3E46-987C-D9EB412C8CD7}" presName="text3" presStyleLbl="fgAcc3" presStyleIdx="0" presStyleCnt="3">
        <dgm:presLayoutVars>
          <dgm:chPref val="3"/>
        </dgm:presLayoutVars>
      </dgm:prSet>
      <dgm:spPr/>
      <dgm:t>
        <a:bodyPr/>
        <a:lstStyle/>
        <a:p>
          <a:endParaRPr lang="en-US"/>
        </a:p>
      </dgm:t>
    </dgm:pt>
    <dgm:pt modelId="{49EC504D-4BEC-264D-81A6-7B978243708C}" type="pres">
      <dgm:prSet presAssocID="{051B222C-8908-3E46-987C-D9EB412C8CD7}" presName="hierChild4" presStyleCnt="0"/>
      <dgm:spPr/>
    </dgm:pt>
    <dgm:pt modelId="{3BDA0C33-42C8-9E49-8002-76085BF271AE}" type="pres">
      <dgm:prSet presAssocID="{FA395109-EB73-FD4D-A2A4-8BCA2506B74D}" presName="Name17" presStyleLbl="parChTrans1D3" presStyleIdx="1" presStyleCnt="3"/>
      <dgm:spPr/>
      <dgm:t>
        <a:bodyPr/>
        <a:lstStyle/>
        <a:p>
          <a:endParaRPr lang="en-US"/>
        </a:p>
      </dgm:t>
    </dgm:pt>
    <dgm:pt modelId="{D38B57DE-45DA-914D-924C-98FC9685BA59}" type="pres">
      <dgm:prSet presAssocID="{47402C60-905F-7142-8A42-027C835F15A3}" presName="hierRoot3" presStyleCnt="0"/>
      <dgm:spPr/>
    </dgm:pt>
    <dgm:pt modelId="{8F6D1AFD-89A1-3E48-A5DA-64B0B1772BEA}" type="pres">
      <dgm:prSet presAssocID="{47402C60-905F-7142-8A42-027C835F15A3}" presName="composite3" presStyleCnt="0"/>
      <dgm:spPr/>
    </dgm:pt>
    <dgm:pt modelId="{66EA2BAE-AD6C-5F4C-8651-DE4B2121431E}" type="pres">
      <dgm:prSet presAssocID="{47402C60-905F-7142-8A42-027C835F15A3}" presName="background3" presStyleLbl="node3" presStyleIdx="1" presStyleCnt="3"/>
      <dgm:spPr/>
    </dgm:pt>
    <dgm:pt modelId="{FB235376-0450-2A4C-BD37-8BDED0ED58E8}" type="pres">
      <dgm:prSet presAssocID="{47402C60-905F-7142-8A42-027C835F15A3}" presName="text3" presStyleLbl="fgAcc3" presStyleIdx="1" presStyleCnt="3">
        <dgm:presLayoutVars>
          <dgm:chPref val="3"/>
        </dgm:presLayoutVars>
      </dgm:prSet>
      <dgm:spPr/>
      <dgm:t>
        <a:bodyPr/>
        <a:lstStyle/>
        <a:p>
          <a:endParaRPr lang="en-US"/>
        </a:p>
      </dgm:t>
    </dgm:pt>
    <dgm:pt modelId="{9BFE1B0B-039F-8D48-87B8-E382ED911A67}" type="pres">
      <dgm:prSet presAssocID="{47402C60-905F-7142-8A42-027C835F15A3}" presName="hierChild4" presStyleCnt="0"/>
      <dgm:spPr/>
    </dgm:pt>
    <dgm:pt modelId="{2977C4CC-A605-5A42-9CF4-4E126B022F48}" type="pres">
      <dgm:prSet presAssocID="{D030A223-2CE7-3C47-98A8-1F1F87C53F7B}" presName="Name10" presStyleLbl="parChTrans1D2" presStyleIdx="1" presStyleCnt="2"/>
      <dgm:spPr/>
      <dgm:t>
        <a:bodyPr/>
        <a:lstStyle/>
        <a:p>
          <a:endParaRPr lang="en-US"/>
        </a:p>
      </dgm:t>
    </dgm:pt>
    <dgm:pt modelId="{4782F43E-2C48-3645-8571-EB3AAD4CD332}" type="pres">
      <dgm:prSet presAssocID="{1C1978D7-3C45-5146-B1FC-B494786367AE}" presName="hierRoot2" presStyleCnt="0"/>
      <dgm:spPr/>
    </dgm:pt>
    <dgm:pt modelId="{CB8D8005-1A30-E24B-935C-2DF1EDC3F14E}" type="pres">
      <dgm:prSet presAssocID="{1C1978D7-3C45-5146-B1FC-B494786367AE}" presName="composite2" presStyleCnt="0"/>
      <dgm:spPr/>
    </dgm:pt>
    <dgm:pt modelId="{DFED6E96-4BBC-0E4D-B115-EF66A0DBD83F}" type="pres">
      <dgm:prSet presAssocID="{1C1978D7-3C45-5146-B1FC-B494786367AE}" presName="background2" presStyleLbl="node2" presStyleIdx="1" presStyleCnt="2"/>
      <dgm:spPr/>
    </dgm:pt>
    <dgm:pt modelId="{2CED1DAB-5C57-AA46-9917-7B91EB89B1F1}" type="pres">
      <dgm:prSet presAssocID="{1C1978D7-3C45-5146-B1FC-B494786367AE}" presName="text2" presStyleLbl="fgAcc2" presStyleIdx="1" presStyleCnt="2">
        <dgm:presLayoutVars>
          <dgm:chPref val="3"/>
        </dgm:presLayoutVars>
      </dgm:prSet>
      <dgm:spPr/>
      <dgm:t>
        <a:bodyPr/>
        <a:lstStyle/>
        <a:p>
          <a:endParaRPr lang="en-US"/>
        </a:p>
      </dgm:t>
    </dgm:pt>
    <dgm:pt modelId="{A581BD90-EF32-374F-B57A-AE31D73E2312}" type="pres">
      <dgm:prSet presAssocID="{1C1978D7-3C45-5146-B1FC-B494786367AE}" presName="hierChild3" presStyleCnt="0"/>
      <dgm:spPr/>
    </dgm:pt>
    <dgm:pt modelId="{B9DA4B0F-A419-9645-B912-CF3D8C2F1D5F}" type="pres">
      <dgm:prSet presAssocID="{64D9F885-E6E6-D447-B03E-B826C8A3C3B8}" presName="Name17" presStyleLbl="parChTrans1D3" presStyleIdx="2" presStyleCnt="3"/>
      <dgm:spPr/>
      <dgm:t>
        <a:bodyPr/>
        <a:lstStyle/>
        <a:p>
          <a:endParaRPr lang="en-US"/>
        </a:p>
      </dgm:t>
    </dgm:pt>
    <dgm:pt modelId="{836E078C-2192-BE4A-8A8C-88099703DC6E}" type="pres">
      <dgm:prSet presAssocID="{26F82139-D92B-C947-A9A8-59888D847E33}" presName="hierRoot3" presStyleCnt="0"/>
      <dgm:spPr/>
    </dgm:pt>
    <dgm:pt modelId="{8C196275-8484-364F-93D5-B649FB9C27D6}" type="pres">
      <dgm:prSet presAssocID="{26F82139-D92B-C947-A9A8-59888D847E33}" presName="composite3" presStyleCnt="0"/>
      <dgm:spPr/>
    </dgm:pt>
    <dgm:pt modelId="{ADA15904-26AA-7E42-8E69-49471328BEA0}" type="pres">
      <dgm:prSet presAssocID="{26F82139-D92B-C947-A9A8-59888D847E33}" presName="background3" presStyleLbl="node3" presStyleIdx="2" presStyleCnt="3"/>
      <dgm:spPr/>
    </dgm:pt>
    <dgm:pt modelId="{CA312E06-33BE-DA46-9E5D-AD6AEC242C80}" type="pres">
      <dgm:prSet presAssocID="{26F82139-D92B-C947-A9A8-59888D847E33}" presName="text3" presStyleLbl="fgAcc3" presStyleIdx="2" presStyleCnt="3">
        <dgm:presLayoutVars>
          <dgm:chPref val="3"/>
        </dgm:presLayoutVars>
      </dgm:prSet>
      <dgm:spPr/>
      <dgm:t>
        <a:bodyPr/>
        <a:lstStyle/>
        <a:p>
          <a:endParaRPr lang="en-US"/>
        </a:p>
      </dgm:t>
    </dgm:pt>
    <dgm:pt modelId="{125CDE7F-ABC8-754D-B33A-AE100C6D3D7E}" type="pres">
      <dgm:prSet presAssocID="{26F82139-D92B-C947-A9A8-59888D847E33}" presName="hierChild4" presStyleCnt="0"/>
      <dgm:spPr/>
    </dgm:pt>
  </dgm:ptLst>
  <dgm:cxnLst>
    <dgm:cxn modelId="{0FBBC5B9-B68E-FA47-A86B-80D85CFC79A2}" srcId="{89BB9BFA-E51E-8444-A87C-CF42602B4FDF}" destId="{051B222C-8908-3E46-987C-D9EB412C8CD7}" srcOrd="0" destOrd="0" parTransId="{BB74F55C-B821-5B41-BF80-EC4714867D7E}" sibTransId="{0B9B87B3-0D80-1648-9013-B1C2454731A9}"/>
    <dgm:cxn modelId="{8325CBB7-9051-1642-A77A-1392683F8636}" type="presOf" srcId="{81ED31FD-EE24-B24B-B9D6-EEC93E3703D8}" destId="{B37C84B9-FC4E-404E-B28C-7CB9789C246F}" srcOrd="0" destOrd="0" presId="urn:microsoft.com/office/officeart/2005/8/layout/hierarchy1"/>
    <dgm:cxn modelId="{5FCB0C79-15B3-494F-9B8C-4D04259256CA}" type="presOf" srcId="{FA395109-EB73-FD4D-A2A4-8BCA2506B74D}" destId="{3BDA0C33-42C8-9E49-8002-76085BF271AE}" srcOrd="0" destOrd="0" presId="urn:microsoft.com/office/officeart/2005/8/layout/hierarchy1"/>
    <dgm:cxn modelId="{241F909F-9CCD-6B4D-9E10-472DA7267E17}" srcId="{2F441EF1-860E-8346-862C-43F5F826D6C6}" destId="{89BB9BFA-E51E-8444-A87C-CF42602B4FDF}" srcOrd="0" destOrd="0" parTransId="{8E752391-C998-894E-B18C-349664E66D1B}" sibTransId="{B11CC1F6-8E37-6A43-8379-59E71EF1BB85}"/>
    <dgm:cxn modelId="{EBD0E609-15BA-1947-9559-5624A1B78FB0}" type="presOf" srcId="{64D9F885-E6E6-D447-B03E-B826C8A3C3B8}" destId="{B9DA4B0F-A419-9645-B912-CF3D8C2F1D5F}" srcOrd="0" destOrd="0" presId="urn:microsoft.com/office/officeart/2005/8/layout/hierarchy1"/>
    <dgm:cxn modelId="{05B44840-AE81-914D-BA85-6DE2E17B5BF3}" type="presOf" srcId="{D030A223-2CE7-3C47-98A8-1F1F87C53F7B}" destId="{2977C4CC-A605-5A42-9CF4-4E126B022F48}" srcOrd="0" destOrd="0" presId="urn:microsoft.com/office/officeart/2005/8/layout/hierarchy1"/>
    <dgm:cxn modelId="{D7B07C99-E25D-334B-B389-054131208848}" srcId="{2F441EF1-860E-8346-862C-43F5F826D6C6}" destId="{1C1978D7-3C45-5146-B1FC-B494786367AE}" srcOrd="1" destOrd="0" parTransId="{D030A223-2CE7-3C47-98A8-1F1F87C53F7B}" sibTransId="{E8B30492-FE3C-F949-BEEC-64FE035F61EF}"/>
    <dgm:cxn modelId="{5BDEE39A-1F0B-FE42-AC51-A37F7832523F}" type="presOf" srcId="{051B222C-8908-3E46-987C-D9EB412C8CD7}" destId="{8631901D-7662-4543-A1A3-5D82E11B6143}" srcOrd="0" destOrd="0" presId="urn:microsoft.com/office/officeart/2005/8/layout/hierarchy1"/>
    <dgm:cxn modelId="{63EC26B9-449C-F14F-B40B-55E785A138D9}" type="presOf" srcId="{47402C60-905F-7142-8A42-027C835F15A3}" destId="{FB235376-0450-2A4C-BD37-8BDED0ED58E8}" srcOrd="0" destOrd="0" presId="urn:microsoft.com/office/officeart/2005/8/layout/hierarchy1"/>
    <dgm:cxn modelId="{94AE288E-A7F7-BE48-9C1D-AF2FFF4C73F4}" type="presOf" srcId="{8E752391-C998-894E-B18C-349664E66D1B}" destId="{B9D1B377-57BB-2442-9B94-9B3A0B80ED5B}" srcOrd="0" destOrd="0" presId="urn:microsoft.com/office/officeart/2005/8/layout/hierarchy1"/>
    <dgm:cxn modelId="{A6B463ED-2162-A640-86ED-5E0ACC0538D0}" type="presOf" srcId="{26F82139-D92B-C947-A9A8-59888D847E33}" destId="{CA312E06-33BE-DA46-9E5D-AD6AEC242C80}" srcOrd="0" destOrd="0" presId="urn:microsoft.com/office/officeart/2005/8/layout/hierarchy1"/>
    <dgm:cxn modelId="{55BB106A-553A-424F-8E4B-3BBEDC6720E2}" type="presOf" srcId="{2F441EF1-860E-8346-862C-43F5F826D6C6}" destId="{18F56609-4491-4E48-A3A1-C08ADA4AA1D0}" srcOrd="0" destOrd="0" presId="urn:microsoft.com/office/officeart/2005/8/layout/hierarchy1"/>
    <dgm:cxn modelId="{B5CAC849-DCA6-9E4A-B6F0-620F3BE105F9}" type="presOf" srcId="{1C1978D7-3C45-5146-B1FC-B494786367AE}" destId="{2CED1DAB-5C57-AA46-9917-7B91EB89B1F1}" srcOrd="0" destOrd="0" presId="urn:microsoft.com/office/officeart/2005/8/layout/hierarchy1"/>
    <dgm:cxn modelId="{393572C4-5353-7B47-BBCB-06F2E2656A9A}" srcId="{81ED31FD-EE24-B24B-B9D6-EEC93E3703D8}" destId="{2F441EF1-860E-8346-862C-43F5F826D6C6}" srcOrd="0" destOrd="0" parTransId="{67628F19-55F5-D242-9569-9EDA860C1B7D}" sibTransId="{A726FFEB-808A-3D4D-867A-8E8FD8179DE4}"/>
    <dgm:cxn modelId="{1720B427-FEE5-8446-BCD5-F7B48B70A013}" srcId="{1C1978D7-3C45-5146-B1FC-B494786367AE}" destId="{26F82139-D92B-C947-A9A8-59888D847E33}" srcOrd="0" destOrd="0" parTransId="{64D9F885-E6E6-D447-B03E-B826C8A3C3B8}" sibTransId="{F1C89433-DC7D-E142-87E6-AD81AB6EC80E}"/>
    <dgm:cxn modelId="{96ECE452-1D45-1A4C-9CE0-CCA487D41696}" srcId="{89BB9BFA-E51E-8444-A87C-CF42602B4FDF}" destId="{47402C60-905F-7142-8A42-027C835F15A3}" srcOrd="1" destOrd="0" parTransId="{FA395109-EB73-FD4D-A2A4-8BCA2506B74D}" sibTransId="{448C1A6E-3F84-CB4B-B61A-B2A4D3581F49}"/>
    <dgm:cxn modelId="{4E79B2DE-D1BD-F041-805F-590CAB7D3060}" type="presOf" srcId="{89BB9BFA-E51E-8444-A87C-CF42602B4FDF}" destId="{320B28FA-319B-9341-9A82-D4F33A85BB1B}" srcOrd="0" destOrd="0" presId="urn:microsoft.com/office/officeart/2005/8/layout/hierarchy1"/>
    <dgm:cxn modelId="{88783764-63E1-A04C-8FA9-ED6F80DA36FA}" type="presOf" srcId="{BB74F55C-B821-5B41-BF80-EC4714867D7E}" destId="{A5090450-F12A-024C-8E12-B859E8E043AC}" srcOrd="0" destOrd="0" presId="urn:microsoft.com/office/officeart/2005/8/layout/hierarchy1"/>
    <dgm:cxn modelId="{B2E8BB84-53E8-3343-B025-7C4EE7A2F382}" type="presParOf" srcId="{B37C84B9-FC4E-404E-B28C-7CB9789C246F}" destId="{D6F746C6-7162-E343-BA87-865A85D279B2}" srcOrd="0" destOrd="0" presId="urn:microsoft.com/office/officeart/2005/8/layout/hierarchy1"/>
    <dgm:cxn modelId="{3FC3A5D5-FFAF-4949-8A15-9BE686932877}" type="presParOf" srcId="{D6F746C6-7162-E343-BA87-865A85D279B2}" destId="{A4F1EC20-B4F7-7149-A0C1-B80557204416}" srcOrd="0" destOrd="0" presId="urn:microsoft.com/office/officeart/2005/8/layout/hierarchy1"/>
    <dgm:cxn modelId="{46D7DF83-72C8-7742-A424-08D854D2EE54}" type="presParOf" srcId="{A4F1EC20-B4F7-7149-A0C1-B80557204416}" destId="{8EE1D84E-E2EF-4242-ADDD-9D1D4C1763C8}" srcOrd="0" destOrd="0" presId="urn:microsoft.com/office/officeart/2005/8/layout/hierarchy1"/>
    <dgm:cxn modelId="{AD9CD6EB-4D64-1B45-A2C3-96E9754BD03C}" type="presParOf" srcId="{A4F1EC20-B4F7-7149-A0C1-B80557204416}" destId="{18F56609-4491-4E48-A3A1-C08ADA4AA1D0}" srcOrd="1" destOrd="0" presId="urn:microsoft.com/office/officeart/2005/8/layout/hierarchy1"/>
    <dgm:cxn modelId="{1FB466D9-DBE5-9844-9C94-A88DF05A799A}" type="presParOf" srcId="{D6F746C6-7162-E343-BA87-865A85D279B2}" destId="{E6545361-C146-7B48-84AE-50972C81E6E7}" srcOrd="1" destOrd="0" presId="urn:microsoft.com/office/officeart/2005/8/layout/hierarchy1"/>
    <dgm:cxn modelId="{74C1D5ED-21DC-884F-A68A-D67F4DC3361A}" type="presParOf" srcId="{E6545361-C146-7B48-84AE-50972C81E6E7}" destId="{B9D1B377-57BB-2442-9B94-9B3A0B80ED5B}" srcOrd="0" destOrd="0" presId="urn:microsoft.com/office/officeart/2005/8/layout/hierarchy1"/>
    <dgm:cxn modelId="{F4026400-126C-0145-98C2-1CB567FB8F3D}" type="presParOf" srcId="{E6545361-C146-7B48-84AE-50972C81E6E7}" destId="{24F4A4E2-6DD2-454A-B0A1-6A28ADBA9B10}" srcOrd="1" destOrd="0" presId="urn:microsoft.com/office/officeart/2005/8/layout/hierarchy1"/>
    <dgm:cxn modelId="{AA8E1C50-0776-E240-92B4-D02943C848AD}" type="presParOf" srcId="{24F4A4E2-6DD2-454A-B0A1-6A28ADBA9B10}" destId="{DD80D213-65BA-4341-B88B-53DD80A79A65}" srcOrd="0" destOrd="0" presId="urn:microsoft.com/office/officeart/2005/8/layout/hierarchy1"/>
    <dgm:cxn modelId="{DF8165A1-A642-9E4B-ADFB-30F3DC2BA428}" type="presParOf" srcId="{DD80D213-65BA-4341-B88B-53DD80A79A65}" destId="{3E2CBB03-3B67-1B43-B780-D424B1197277}" srcOrd="0" destOrd="0" presId="urn:microsoft.com/office/officeart/2005/8/layout/hierarchy1"/>
    <dgm:cxn modelId="{4FC8C3F5-0E4F-9C48-AA6C-E13293D77181}" type="presParOf" srcId="{DD80D213-65BA-4341-B88B-53DD80A79A65}" destId="{320B28FA-319B-9341-9A82-D4F33A85BB1B}" srcOrd="1" destOrd="0" presId="urn:microsoft.com/office/officeart/2005/8/layout/hierarchy1"/>
    <dgm:cxn modelId="{0B58DE6C-CA31-B647-AFF0-E191F02B707F}" type="presParOf" srcId="{24F4A4E2-6DD2-454A-B0A1-6A28ADBA9B10}" destId="{B85A9E15-CE15-1241-823C-5ECC68AE77AD}" srcOrd="1" destOrd="0" presId="urn:microsoft.com/office/officeart/2005/8/layout/hierarchy1"/>
    <dgm:cxn modelId="{0003EC99-FBE0-E14B-9122-ACD5C1CEC24B}" type="presParOf" srcId="{B85A9E15-CE15-1241-823C-5ECC68AE77AD}" destId="{A5090450-F12A-024C-8E12-B859E8E043AC}" srcOrd="0" destOrd="0" presId="urn:microsoft.com/office/officeart/2005/8/layout/hierarchy1"/>
    <dgm:cxn modelId="{BD0D8A8C-414F-494A-A3DB-FF6700AC118F}" type="presParOf" srcId="{B85A9E15-CE15-1241-823C-5ECC68AE77AD}" destId="{03A7F2BD-2F4A-6F43-BA7E-58364D939AE6}" srcOrd="1" destOrd="0" presId="urn:microsoft.com/office/officeart/2005/8/layout/hierarchy1"/>
    <dgm:cxn modelId="{42B37AAE-C3B8-2D45-A8CA-336AF43CB6DC}" type="presParOf" srcId="{03A7F2BD-2F4A-6F43-BA7E-58364D939AE6}" destId="{ABBB5E79-74B1-9E43-8602-7D889F8B2344}" srcOrd="0" destOrd="0" presId="urn:microsoft.com/office/officeart/2005/8/layout/hierarchy1"/>
    <dgm:cxn modelId="{BCEDB060-5836-4440-98D3-DE791F29B6DB}" type="presParOf" srcId="{ABBB5E79-74B1-9E43-8602-7D889F8B2344}" destId="{C3B9080D-2F18-3E49-997B-4522536EFF20}" srcOrd="0" destOrd="0" presId="urn:microsoft.com/office/officeart/2005/8/layout/hierarchy1"/>
    <dgm:cxn modelId="{CE7F357F-82B7-CB43-B159-F6CB4148AB90}" type="presParOf" srcId="{ABBB5E79-74B1-9E43-8602-7D889F8B2344}" destId="{8631901D-7662-4543-A1A3-5D82E11B6143}" srcOrd="1" destOrd="0" presId="urn:microsoft.com/office/officeart/2005/8/layout/hierarchy1"/>
    <dgm:cxn modelId="{42D663D6-720B-4645-8393-91A710856803}" type="presParOf" srcId="{03A7F2BD-2F4A-6F43-BA7E-58364D939AE6}" destId="{49EC504D-4BEC-264D-81A6-7B978243708C}" srcOrd="1" destOrd="0" presId="urn:microsoft.com/office/officeart/2005/8/layout/hierarchy1"/>
    <dgm:cxn modelId="{6880E86D-36AD-7743-B0A8-7A6B2FE5A159}" type="presParOf" srcId="{B85A9E15-CE15-1241-823C-5ECC68AE77AD}" destId="{3BDA0C33-42C8-9E49-8002-76085BF271AE}" srcOrd="2" destOrd="0" presId="urn:microsoft.com/office/officeart/2005/8/layout/hierarchy1"/>
    <dgm:cxn modelId="{D1BAC1B0-5093-3A4F-A57E-B7CA7E5C3835}" type="presParOf" srcId="{B85A9E15-CE15-1241-823C-5ECC68AE77AD}" destId="{D38B57DE-45DA-914D-924C-98FC9685BA59}" srcOrd="3" destOrd="0" presId="urn:microsoft.com/office/officeart/2005/8/layout/hierarchy1"/>
    <dgm:cxn modelId="{F86DBC88-2481-574A-AF68-E2F03DEDF599}" type="presParOf" srcId="{D38B57DE-45DA-914D-924C-98FC9685BA59}" destId="{8F6D1AFD-89A1-3E48-A5DA-64B0B1772BEA}" srcOrd="0" destOrd="0" presId="urn:microsoft.com/office/officeart/2005/8/layout/hierarchy1"/>
    <dgm:cxn modelId="{646C9B43-18C4-9641-ADEE-593DC17EC4D5}" type="presParOf" srcId="{8F6D1AFD-89A1-3E48-A5DA-64B0B1772BEA}" destId="{66EA2BAE-AD6C-5F4C-8651-DE4B2121431E}" srcOrd="0" destOrd="0" presId="urn:microsoft.com/office/officeart/2005/8/layout/hierarchy1"/>
    <dgm:cxn modelId="{F863A168-3EDD-1C48-9C2B-ABDDEBA1AD44}" type="presParOf" srcId="{8F6D1AFD-89A1-3E48-A5DA-64B0B1772BEA}" destId="{FB235376-0450-2A4C-BD37-8BDED0ED58E8}" srcOrd="1" destOrd="0" presId="urn:microsoft.com/office/officeart/2005/8/layout/hierarchy1"/>
    <dgm:cxn modelId="{52F250EC-ED9E-BA42-8A1A-6CBBCCDADB56}" type="presParOf" srcId="{D38B57DE-45DA-914D-924C-98FC9685BA59}" destId="{9BFE1B0B-039F-8D48-87B8-E382ED911A67}" srcOrd="1" destOrd="0" presId="urn:microsoft.com/office/officeart/2005/8/layout/hierarchy1"/>
    <dgm:cxn modelId="{35A7A6B5-F0F9-CC41-8B86-F10B6D23E6E4}" type="presParOf" srcId="{E6545361-C146-7B48-84AE-50972C81E6E7}" destId="{2977C4CC-A605-5A42-9CF4-4E126B022F48}" srcOrd="2" destOrd="0" presId="urn:microsoft.com/office/officeart/2005/8/layout/hierarchy1"/>
    <dgm:cxn modelId="{899C8F67-D523-B949-BA12-9F1AB49B3894}" type="presParOf" srcId="{E6545361-C146-7B48-84AE-50972C81E6E7}" destId="{4782F43E-2C48-3645-8571-EB3AAD4CD332}" srcOrd="3" destOrd="0" presId="urn:microsoft.com/office/officeart/2005/8/layout/hierarchy1"/>
    <dgm:cxn modelId="{2C4ABE15-F672-4540-868F-F85C05D58C9D}" type="presParOf" srcId="{4782F43E-2C48-3645-8571-EB3AAD4CD332}" destId="{CB8D8005-1A30-E24B-935C-2DF1EDC3F14E}" srcOrd="0" destOrd="0" presId="urn:microsoft.com/office/officeart/2005/8/layout/hierarchy1"/>
    <dgm:cxn modelId="{89DA4598-A38D-9D48-A47E-847173C73677}" type="presParOf" srcId="{CB8D8005-1A30-E24B-935C-2DF1EDC3F14E}" destId="{DFED6E96-4BBC-0E4D-B115-EF66A0DBD83F}" srcOrd="0" destOrd="0" presId="urn:microsoft.com/office/officeart/2005/8/layout/hierarchy1"/>
    <dgm:cxn modelId="{1FD6C1D9-818B-9249-9E05-A6C7D917F351}" type="presParOf" srcId="{CB8D8005-1A30-E24B-935C-2DF1EDC3F14E}" destId="{2CED1DAB-5C57-AA46-9917-7B91EB89B1F1}" srcOrd="1" destOrd="0" presId="urn:microsoft.com/office/officeart/2005/8/layout/hierarchy1"/>
    <dgm:cxn modelId="{A083574A-1B57-B643-AC44-70431C52921A}" type="presParOf" srcId="{4782F43E-2C48-3645-8571-EB3AAD4CD332}" destId="{A581BD90-EF32-374F-B57A-AE31D73E2312}" srcOrd="1" destOrd="0" presId="urn:microsoft.com/office/officeart/2005/8/layout/hierarchy1"/>
    <dgm:cxn modelId="{64E0A04E-9968-3E4D-AADB-332E4F63CA95}" type="presParOf" srcId="{A581BD90-EF32-374F-B57A-AE31D73E2312}" destId="{B9DA4B0F-A419-9645-B912-CF3D8C2F1D5F}" srcOrd="0" destOrd="0" presId="urn:microsoft.com/office/officeart/2005/8/layout/hierarchy1"/>
    <dgm:cxn modelId="{D7AB4EC9-17CC-7849-8848-E958E2A0B465}" type="presParOf" srcId="{A581BD90-EF32-374F-B57A-AE31D73E2312}" destId="{836E078C-2192-BE4A-8A8C-88099703DC6E}" srcOrd="1" destOrd="0" presId="urn:microsoft.com/office/officeart/2005/8/layout/hierarchy1"/>
    <dgm:cxn modelId="{35CBD959-A89E-E84E-8F92-826E65161E71}" type="presParOf" srcId="{836E078C-2192-BE4A-8A8C-88099703DC6E}" destId="{8C196275-8484-364F-93D5-B649FB9C27D6}" srcOrd="0" destOrd="0" presId="urn:microsoft.com/office/officeart/2005/8/layout/hierarchy1"/>
    <dgm:cxn modelId="{C4C3EA54-FE0E-8F4C-B348-2C24F10AE327}" type="presParOf" srcId="{8C196275-8484-364F-93D5-B649FB9C27D6}" destId="{ADA15904-26AA-7E42-8E69-49471328BEA0}" srcOrd="0" destOrd="0" presId="urn:microsoft.com/office/officeart/2005/8/layout/hierarchy1"/>
    <dgm:cxn modelId="{C28C8E9F-3174-E540-99B4-E7CDC46B6D2F}" type="presParOf" srcId="{8C196275-8484-364F-93D5-B649FB9C27D6}" destId="{CA312E06-33BE-DA46-9E5D-AD6AEC242C80}" srcOrd="1" destOrd="0" presId="urn:microsoft.com/office/officeart/2005/8/layout/hierarchy1"/>
    <dgm:cxn modelId="{5A25C06B-F6B5-5240-BD84-412C3B62903C}" type="presParOf" srcId="{836E078C-2192-BE4A-8A8C-88099703DC6E}" destId="{125CDE7F-ABC8-754D-B33A-AE100C6D3D7E}"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DA4B0F-A419-9645-B912-CF3D8C2F1D5F}">
      <dsp:nvSpPr>
        <dsp:cNvPr id="0" name=""/>
        <dsp:cNvSpPr/>
      </dsp:nvSpPr>
      <dsp:spPr>
        <a:xfrm>
          <a:off x="6456084" y="3262482"/>
          <a:ext cx="91440" cy="607709"/>
        </a:xfrm>
        <a:custGeom>
          <a:avLst/>
          <a:gdLst/>
          <a:ahLst/>
          <a:cxnLst/>
          <a:rect l="0" t="0" r="0" b="0"/>
          <a:pathLst>
            <a:path>
              <a:moveTo>
                <a:pt x="45720" y="0"/>
              </a:moveTo>
              <a:lnTo>
                <a:pt x="45720" y="607709"/>
              </a:lnTo>
            </a:path>
          </a:pathLst>
        </a:custGeom>
        <a:noFill/>
        <a:ln w="6350" cap="flat" cmpd="sng" algn="ctr">
          <a:solidFill>
            <a:schemeClr val="accent1">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2977C4CC-A605-5A42-9CF4-4E126B022F48}">
      <dsp:nvSpPr>
        <dsp:cNvPr id="0" name=""/>
        <dsp:cNvSpPr/>
      </dsp:nvSpPr>
      <dsp:spPr>
        <a:xfrm>
          <a:off x="4586386" y="1327910"/>
          <a:ext cx="1915417" cy="607709"/>
        </a:xfrm>
        <a:custGeom>
          <a:avLst/>
          <a:gdLst/>
          <a:ahLst/>
          <a:cxnLst/>
          <a:rect l="0" t="0" r="0" b="0"/>
          <a:pathLst>
            <a:path>
              <a:moveTo>
                <a:pt x="0" y="0"/>
              </a:moveTo>
              <a:lnTo>
                <a:pt x="0" y="414136"/>
              </a:lnTo>
              <a:lnTo>
                <a:pt x="1915417" y="414136"/>
              </a:lnTo>
              <a:lnTo>
                <a:pt x="1915417" y="607709"/>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3BDA0C33-42C8-9E49-8002-76085BF271AE}">
      <dsp:nvSpPr>
        <dsp:cNvPr id="0" name=""/>
        <dsp:cNvSpPr/>
      </dsp:nvSpPr>
      <dsp:spPr>
        <a:xfrm>
          <a:off x="2670968" y="3262482"/>
          <a:ext cx="1276945" cy="607709"/>
        </a:xfrm>
        <a:custGeom>
          <a:avLst/>
          <a:gdLst/>
          <a:ahLst/>
          <a:cxnLst/>
          <a:rect l="0" t="0" r="0" b="0"/>
          <a:pathLst>
            <a:path>
              <a:moveTo>
                <a:pt x="0" y="0"/>
              </a:moveTo>
              <a:lnTo>
                <a:pt x="0" y="414136"/>
              </a:lnTo>
              <a:lnTo>
                <a:pt x="1276945" y="414136"/>
              </a:lnTo>
              <a:lnTo>
                <a:pt x="1276945" y="607709"/>
              </a:lnTo>
            </a:path>
          </a:pathLst>
        </a:custGeom>
        <a:noFill/>
        <a:ln w="6350" cap="flat" cmpd="sng" algn="ctr">
          <a:solidFill>
            <a:schemeClr val="accent1">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A5090450-F12A-024C-8E12-B859E8E043AC}">
      <dsp:nvSpPr>
        <dsp:cNvPr id="0" name=""/>
        <dsp:cNvSpPr/>
      </dsp:nvSpPr>
      <dsp:spPr>
        <a:xfrm>
          <a:off x="1394023" y="3262482"/>
          <a:ext cx="1276945" cy="607709"/>
        </a:xfrm>
        <a:custGeom>
          <a:avLst/>
          <a:gdLst/>
          <a:ahLst/>
          <a:cxnLst/>
          <a:rect l="0" t="0" r="0" b="0"/>
          <a:pathLst>
            <a:path>
              <a:moveTo>
                <a:pt x="1276945" y="0"/>
              </a:moveTo>
              <a:lnTo>
                <a:pt x="1276945" y="414136"/>
              </a:lnTo>
              <a:lnTo>
                <a:pt x="0" y="414136"/>
              </a:lnTo>
              <a:lnTo>
                <a:pt x="0" y="607709"/>
              </a:lnTo>
            </a:path>
          </a:pathLst>
        </a:custGeom>
        <a:noFill/>
        <a:ln w="6350" cap="flat" cmpd="sng" algn="ctr">
          <a:solidFill>
            <a:schemeClr val="accent1">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B9D1B377-57BB-2442-9B94-9B3A0B80ED5B}">
      <dsp:nvSpPr>
        <dsp:cNvPr id="0" name=""/>
        <dsp:cNvSpPr/>
      </dsp:nvSpPr>
      <dsp:spPr>
        <a:xfrm>
          <a:off x="2670968" y="1327910"/>
          <a:ext cx="1915417" cy="607709"/>
        </a:xfrm>
        <a:custGeom>
          <a:avLst/>
          <a:gdLst/>
          <a:ahLst/>
          <a:cxnLst/>
          <a:rect l="0" t="0" r="0" b="0"/>
          <a:pathLst>
            <a:path>
              <a:moveTo>
                <a:pt x="1915417" y="0"/>
              </a:moveTo>
              <a:lnTo>
                <a:pt x="1915417" y="414136"/>
              </a:lnTo>
              <a:lnTo>
                <a:pt x="0" y="414136"/>
              </a:lnTo>
              <a:lnTo>
                <a:pt x="0" y="607709"/>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8EE1D84E-E2EF-4242-ADDD-9D1D4C1763C8}">
      <dsp:nvSpPr>
        <dsp:cNvPr id="0" name=""/>
        <dsp:cNvSpPr/>
      </dsp:nvSpPr>
      <dsp:spPr>
        <a:xfrm>
          <a:off x="3541613" y="1048"/>
          <a:ext cx="2089546" cy="1326862"/>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18F56609-4491-4E48-A3A1-C08ADA4AA1D0}">
      <dsp:nvSpPr>
        <dsp:cNvPr id="0" name=""/>
        <dsp:cNvSpPr/>
      </dsp:nvSpPr>
      <dsp:spPr>
        <a:xfrm>
          <a:off x="3773785" y="221611"/>
          <a:ext cx="2089546" cy="1326862"/>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Does student qualify for PhD direct entry?</a:t>
          </a:r>
          <a:endParaRPr lang="en-US" sz="1900" kern="1200" dirty="0"/>
        </a:p>
      </dsp:txBody>
      <dsp:txXfrm>
        <a:off x="3812647" y="260473"/>
        <a:ext cx="2011822" cy="1249138"/>
      </dsp:txXfrm>
    </dsp:sp>
    <dsp:sp modelId="{3E2CBB03-3B67-1B43-B780-D424B1197277}">
      <dsp:nvSpPr>
        <dsp:cNvPr id="0" name=""/>
        <dsp:cNvSpPr/>
      </dsp:nvSpPr>
      <dsp:spPr>
        <a:xfrm>
          <a:off x="1626195" y="1935620"/>
          <a:ext cx="2089546" cy="1326862"/>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320B28FA-319B-9341-9A82-D4F33A85BB1B}">
      <dsp:nvSpPr>
        <dsp:cNvPr id="0" name=""/>
        <dsp:cNvSpPr/>
      </dsp:nvSpPr>
      <dsp:spPr>
        <a:xfrm>
          <a:off x="1858367" y="2156184"/>
          <a:ext cx="2089546" cy="1326862"/>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No</a:t>
          </a:r>
          <a:endParaRPr lang="en-US" sz="1900" kern="1200" dirty="0"/>
        </a:p>
      </dsp:txBody>
      <dsp:txXfrm>
        <a:off x="1897229" y="2195046"/>
        <a:ext cx="2011822" cy="1249138"/>
      </dsp:txXfrm>
    </dsp:sp>
    <dsp:sp modelId="{C3B9080D-2F18-3E49-997B-4522536EFF20}">
      <dsp:nvSpPr>
        <dsp:cNvPr id="0" name=""/>
        <dsp:cNvSpPr/>
      </dsp:nvSpPr>
      <dsp:spPr>
        <a:xfrm>
          <a:off x="349250" y="3870192"/>
          <a:ext cx="2089546" cy="1326862"/>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8631901D-7662-4543-A1A3-5D82E11B6143}">
      <dsp:nvSpPr>
        <dsp:cNvPr id="0" name=""/>
        <dsp:cNvSpPr/>
      </dsp:nvSpPr>
      <dsp:spPr>
        <a:xfrm>
          <a:off x="581421" y="4090756"/>
          <a:ext cx="2089546" cy="1326862"/>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err="1" smtClean="0"/>
            <a:t>Yr</a:t>
          </a:r>
          <a:r>
            <a:rPr lang="en-US" sz="1900" kern="1200" dirty="0" smtClean="0"/>
            <a:t> 2 </a:t>
          </a:r>
          <a:r>
            <a:rPr lang="en-US" sz="1900" kern="1200" dirty="0" err="1" smtClean="0"/>
            <a:t>Mres</a:t>
          </a:r>
          <a:r>
            <a:rPr lang="en-US" sz="1900" kern="1200" dirty="0" smtClean="0"/>
            <a:t> + PhD bundle</a:t>
          </a:r>
          <a:endParaRPr lang="en-US" sz="1900" kern="1200" dirty="0"/>
        </a:p>
      </dsp:txBody>
      <dsp:txXfrm>
        <a:off x="620283" y="4129618"/>
        <a:ext cx="2011822" cy="1249138"/>
      </dsp:txXfrm>
    </dsp:sp>
    <dsp:sp modelId="{66EA2BAE-AD6C-5F4C-8651-DE4B2121431E}">
      <dsp:nvSpPr>
        <dsp:cNvPr id="0" name=""/>
        <dsp:cNvSpPr/>
      </dsp:nvSpPr>
      <dsp:spPr>
        <a:xfrm>
          <a:off x="2903140" y="3870192"/>
          <a:ext cx="2089546" cy="1326862"/>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FB235376-0450-2A4C-BD37-8BDED0ED58E8}">
      <dsp:nvSpPr>
        <dsp:cNvPr id="0" name=""/>
        <dsp:cNvSpPr/>
      </dsp:nvSpPr>
      <dsp:spPr>
        <a:xfrm>
          <a:off x="3135312" y="4090756"/>
          <a:ext cx="2089546" cy="1326862"/>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Allocate publication</a:t>
          </a:r>
          <a:r>
            <a:rPr lang="en-US" sz="1900" kern="1200" baseline="0" dirty="0" smtClean="0"/>
            <a:t> &amp; elevate to PhD entry</a:t>
          </a:r>
          <a:endParaRPr lang="en-US" sz="1900" kern="1200" dirty="0"/>
        </a:p>
      </dsp:txBody>
      <dsp:txXfrm>
        <a:off x="3174174" y="4129618"/>
        <a:ext cx="2011822" cy="1249138"/>
      </dsp:txXfrm>
    </dsp:sp>
    <dsp:sp modelId="{DFED6E96-4BBC-0E4D-B115-EF66A0DBD83F}">
      <dsp:nvSpPr>
        <dsp:cNvPr id="0" name=""/>
        <dsp:cNvSpPr/>
      </dsp:nvSpPr>
      <dsp:spPr>
        <a:xfrm>
          <a:off x="5457031" y="1935620"/>
          <a:ext cx="2089546" cy="1326862"/>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2CED1DAB-5C57-AA46-9917-7B91EB89B1F1}">
      <dsp:nvSpPr>
        <dsp:cNvPr id="0" name=""/>
        <dsp:cNvSpPr/>
      </dsp:nvSpPr>
      <dsp:spPr>
        <a:xfrm>
          <a:off x="5689203" y="2156184"/>
          <a:ext cx="2089546" cy="1326862"/>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Yes</a:t>
          </a:r>
          <a:endParaRPr lang="en-US" sz="1900" kern="1200" dirty="0"/>
        </a:p>
      </dsp:txBody>
      <dsp:txXfrm>
        <a:off x="5728065" y="2195046"/>
        <a:ext cx="2011822" cy="1249138"/>
      </dsp:txXfrm>
    </dsp:sp>
    <dsp:sp modelId="{ADA15904-26AA-7E42-8E69-49471328BEA0}">
      <dsp:nvSpPr>
        <dsp:cNvPr id="0" name=""/>
        <dsp:cNvSpPr/>
      </dsp:nvSpPr>
      <dsp:spPr>
        <a:xfrm>
          <a:off x="5457031" y="3870192"/>
          <a:ext cx="2089546" cy="1326862"/>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CA312E06-33BE-DA46-9E5D-AD6AEC242C80}">
      <dsp:nvSpPr>
        <dsp:cNvPr id="0" name=""/>
        <dsp:cNvSpPr/>
      </dsp:nvSpPr>
      <dsp:spPr>
        <a:xfrm>
          <a:off x="5689203" y="4090756"/>
          <a:ext cx="2089546" cy="1326862"/>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Happy days!</a:t>
          </a:r>
          <a:endParaRPr lang="en-US" sz="1900" kern="1200" dirty="0"/>
        </a:p>
      </dsp:txBody>
      <dsp:txXfrm>
        <a:off x="5728065" y="4129618"/>
        <a:ext cx="2011822" cy="124913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3B4B7A-33C6-E047-8CD1-7B8266FB45D1}" type="datetimeFigureOut">
              <a:rPr lang="en-US" smtClean="0"/>
              <a:t>5/11/16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30350C-ED0D-1B48-B536-0D195189E1A7}" type="slidenum">
              <a:rPr lang="en-US" smtClean="0"/>
              <a:t>‹#›</a:t>
            </a:fld>
            <a:endParaRPr lang="en-US"/>
          </a:p>
        </p:txBody>
      </p:sp>
    </p:spTree>
    <p:extLst>
      <p:ext uri="{BB962C8B-B14F-4D97-AF65-F5344CB8AC3E}">
        <p14:creationId xmlns:p14="http://schemas.microsoft.com/office/powerpoint/2010/main" val="21421552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Thanks </a:t>
            </a:r>
            <a:r>
              <a:rPr lang="en-US" smtClean="0"/>
              <a:t>Linda Beaumont!</a:t>
            </a:r>
            <a:endParaRPr lang="en-US"/>
          </a:p>
        </p:txBody>
      </p:sp>
      <p:sp>
        <p:nvSpPr>
          <p:cNvPr id="4" name="Slide Number Placeholder 3"/>
          <p:cNvSpPr>
            <a:spLocks noGrp="1"/>
          </p:cNvSpPr>
          <p:nvPr>
            <p:ph type="sldNum" sz="quarter" idx="10"/>
          </p:nvPr>
        </p:nvSpPr>
        <p:spPr/>
        <p:txBody>
          <a:bodyPr/>
          <a:lstStyle/>
          <a:p>
            <a:fld id="{8E30350C-ED0D-1B48-B536-0D195189E1A7}" type="slidenum">
              <a:rPr lang="en-US" smtClean="0"/>
              <a:t>1</a:t>
            </a:fld>
            <a:endParaRPr lang="en-US"/>
          </a:p>
        </p:txBody>
      </p:sp>
    </p:spTree>
    <p:extLst>
      <p:ext uri="{BB962C8B-B14F-4D97-AF65-F5344CB8AC3E}">
        <p14:creationId xmlns:p14="http://schemas.microsoft.com/office/powerpoint/2010/main" val="19937191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Vince will keep an Excel file on all applications.</a:t>
            </a:r>
            <a:r>
              <a:rPr lang="en-US" baseline="0" dirty="0" smtClean="0"/>
              <a:t> He can ensure applications don</a:t>
            </a:r>
            <a:r>
              <a:rPr lang="uk-UA" baseline="0" dirty="0" smtClean="0"/>
              <a:t>’</a:t>
            </a:r>
            <a:r>
              <a:rPr lang="en-US" baseline="0" dirty="0" smtClean="0"/>
              <a:t>t get stalled. </a:t>
            </a:r>
            <a:r>
              <a:rPr lang="en-US" dirty="0" smtClean="0"/>
              <a:t>He will gather relevant ranking information into Excel. </a:t>
            </a:r>
          </a:p>
          <a:p>
            <a:endParaRPr lang="en-US" dirty="0" smtClean="0"/>
          </a:p>
          <a:p>
            <a:r>
              <a:rPr lang="en-US" dirty="0" smtClean="0"/>
              <a:t>Compliance can take a while—lots of back and forth with candidate. We need</a:t>
            </a:r>
            <a:r>
              <a:rPr lang="en-US" baseline="0" dirty="0" smtClean="0"/>
              <a:t> to monitor this process. There have been cases where applications have stalled and an e-mail reminder gets things going again.</a:t>
            </a:r>
          </a:p>
          <a:p>
            <a:endParaRPr lang="en-US" baseline="0" dirty="0" smtClean="0"/>
          </a:p>
        </p:txBody>
      </p:sp>
      <p:sp>
        <p:nvSpPr>
          <p:cNvPr id="4" name="Slide Number Placeholder 3"/>
          <p:cNvSpPr>
            <a:spLocks noGrp="1"/>
          </p:cNvSpPr>
          <p:nvPr>
            <p:ph type="sldNum" sz="quarter" idx="10"/>
          </p:nvPr>
        </p:nvSpPr>
        <p:spPr/>
        <p:txBody>
          <a:bodyPr/>
          <a:lstStyle/>
          <a:p>
            <a:fld id="{8E30350C-ED0D-1B48-B536-0D195189E1A7}" type="slidenum">
              <a:rPr lang="en-US" smtClean="0"/>
              <a:t>3</a:t>
            </a:fld>
            <a:endParaRPr lang="en-US"/>
          </a:p>
        </p:txBody>
      </p:sp>
    </p:spTree>
    <p:extLst>
      <p:ext uri="{BB962C8B-B14F-4D97-AF65-F5344CB8AC3E}">
        <p14:creationId xmlns:p14="http://schemas.microsoft.com/office/powerpoint/2010/main" val="6401296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6. depends on what type of application it is and/or the time of year. For example, when scholarships are made available unexpectedly, it can be first come first serve and there is no competitive process. NOOSR is standards of equivalency for foreign qualifications.</a:t>
            </a:r>
            <a:endParaRPr lang="en-US" dirty="0"/>
          </a:p>
        </p:txBody>
      </p:sp>
      <p:sp>
        <p:nvSpPr>
          <p:cNvPr id="4" name="Slide Number Placeholder 3"/>
          <p:cNvSpPr>
            <a:spLocks noGrp="1"/>
          </p:cNvSpPr>
          <p:nvPr>
            <p:ph type="sldNum" sz="quarter" idx="10"/>
          </p:nvPr>
        </p:nvSpPr>
        <p:spPr/>
        <p:txBody>
          <a:bodyPr/>
          <a:lstStyle/>
          <a:p>
            <a:fld id="{8E30350C-ED0D-1B48-B536-0D195189E1A7}" type="slidenum">
              <a:rPr lang="en-US" smtClean="0"/>
              <a:t>4</a:t>
            </a:fld>
            <a:endParaRPr lang="en-US"/>
          </a:p>
        </p:txBody>
      </p:sp>
    </p:spTree>
    <p:extLst>
      <p:ext uri="{BB962C8B-B14F-4D97-AF65-F5344CB8AC3E}">
        <p14:creationId xmlns:p14="http://schemas.microsoft.com/office/powerpoint/2010/main" val="1593105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means that if you allocate, for example, a publication to get them</a:t>
            </a:r>
            <a:r>
              <a:rPr lang="en-US" baseline="0" dirty="0" smtClean="0"/>
              <a:t> into the PhD that paper cannot be used (again) to rank them.</a:t>
            </a:r>
            <a:endParaRPr lang="en-US" dirty="0"/>
          </a:p>
        </p:txBody>
      </p:sp>
      <p:sp>
        <p:nvSpPr>
          <p:cNvPr id="4" name="Slide Number Placeholder 3"/>
          <p:cNvSpPr>
            <a:spLocks noGrp="1"/>
          </p:cNvSpPr>
          <p:nvPr>
            <p:ph type="sldNum" sz="quarter" idx="10"/>
          </p:nvPr>
        </p:nvSpPr>
        <p:spPr/>
        <p:txBody>
          <a:bodyPr/>
          <a:lstStyle/>
          <a:p>
            <a:fld id="{8E30350C-ED0D-1B48-B536-0D195189E1A7}" type="slidenum">
              <a:rPr lang="en-US" smtClean="0"/>
              <a:t>7</a:t>
            </a:fld>
            <a:endParaRPr lang="en-US"/>
          </a:p>
        </p:txBody>
      </p:sp>
    </p:spTree>
    <p:extLst>
      <p:ext uri="{BB962C8B-B14F-4D97-AF65-F5344CB8AC3E}">
        <p14:creationId xmlns:p14="http://schemas.microsoft.com/office/powerpoint/2010/main" val="13112338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Top two questions not used here, but</a:t>
            </a:r>
            <a:r>
              <a:rPr lang="en-US" baseline="0" dirty="0" smtClean="0"/>
              <a:t> can be referred to in next section (</a:t>
            </a:r>
            <a:r>
              <a:rPr lang="en-AU" dirty="0" smtClean="0"/>
              <a:t>Academic performance and thesis results).</a:t>
            </a:r>
            <a:endParaRPr lang="en-US" dirty="0"/>
          </a:p>
        </p:txBody>
      </p:sp>
      <p:sp>
        <p:nvSpPr>
          <p:cNvPr id="4" name="Slide Number Placeholder 3"/>
          <p:cNvSpPr>
            <a:spLocks noGrp="1"/>
          </p:cNvSpPr>
          <p:nvPr>
            <p:ph type="sldNum" sz="quarter" idx="10"/>
          </p:nvPr>
        </p:nvSpPr>
        <p:spPr/>
        <p:txBody>
          <a:bodyPr/>
          <a:lstStyle/>
          <a:p>
            <a:fld id="{8E30350C-ED0D-1B48-B536-0D195189E1A7}" type="slidenum">
              <a:rPr lang="en-US" smtClean="0"/>
              <a:t>9</a:t>
            </a:fld>
            <a:endParaRPr lang="en-US"/>
          </a:p>
        </p:txBody>
      </p:sp>
    </p:spTree>
    <p:extLst>
      <p:ext uri="{BB962C8B-B14F-4D97-AF65-F5344CB8AC3E}">
        <p14:creationId xmlns:p14="http://schemas.microsoft.com/office/powerpoint/2010/main" val="17711504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get a 5 is tough, basically has to win university medal. We scrutinize the transcripts to get this information. Class ranking not always available, in which case we would refer to supervisor’s ranking as extra information.</a:t>
            </a:r>
            <a:endParaRPr lang="en-US" dirty="0"/>
          </a:p>
        </p:txBody>
      </p:sp>
      <p:sp>
        <p:nvSpPr>
          <p:cNvPr id="4" name="Slide Number Placeholder 3"/>
          <p:cNvSpPr>
            <a:spLocks noGrp="1"/>
          </p:cNvSpPr>
          <p:nvPr>
            <p:ph type="sldNum" sz="quarter" idx="10"/>
          </p:nvPr>
        </p:nvSpPr>
        <p:spPr/>
        <p:txBody>
          <a:bodyPr/>
          <a:lstStyle/>
          <a:p>
            <a:fld id="{8E30350C-ED0D-1B48-B536-0D195189E1A7}" type="slidenum">
              <a:rPr lang="en-US" smtClean="0"/>
              <a:t>10</a:t>
            </a:fld>
            <a:endParaRPr lang="en-US"/>
          </a:p>
        </p:txBody>
      </p:sp>
    </p:spTree>
    <p:extLst>
      <p:ext uri="{BB962C8B-B14F-4D97-AF65-F5344CB8AC3E}">
        <p14:creationId xmlns:p14="http://schemas.microsoft.com/office/powerpoint/2010/main" val="4396565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30350C-ED0D-1B48-B536-0D195189E1A7}" type="slidenum">
              <a:rPr lang="en-US" smtClean="0"/>
              <a:t>14</a:t>
            </a:fld>
            <a:endParaRPr lang="en-US"/>
          </a:p>
        </p:txBody>
      </p:sp>
    </p:spTree>
    <p:extLst>
      <p:ext uri="{BB962C8B-B14F-4D97-AF65-F5344CB8AC3E}">
        <p14:creationId xmlns:p14="http://schemas.microsoft.com/office/powerpoint/2010/main" val="10752535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Supervisor help card is a Word file of instructions. Can be e-mailed to</a:t>
            </a:r>
            <a:r>
              <a:rPr lang="en-US" baseline="0" dirty="0" smtClean="0"/>
              <a:t> you by Vince or anyone on HDR committee. It’s a detailed how to book.</a:t>
            </a:r>
            <a:endParaRPr lang="en-US" dirty="0"/>
          </a:p>
        </p:txBody>
      </p:sp>
      <p:sp>
        <p:nvSpPr>
          <p:cNvPr id="4" name="Slide Number Placeholder 3"/>
          <p:cNvSpPr>
            <a:spLocks noGrp="1"/>
          </p:cNvSpPr>
          <p:nvPr>
            <p:ph type="sldNum" sz="quarter" idx="10"/>
          </p:nvPr>
        </p:nvSpPr>
        <p:spPr/>
        <p:txBody>
          <a:bodyPr/>
          <a:lstStyle/>
          <a:p>
            <a:fld id="{8E30350C-ED0D-1B48-B536-0D195189E1A7}" type="slidenum">
              <a:rPr lang="en-US" smtClean="0"/>
              <a:t>15</a:t>
            </a:fld>
            <a:endParaRPr lang="en-US"/>
          </a:p>
        </p:txBody>
      </p:sp>
    </p:spTree>
    <p:extLst>
      <p:ext uri="{BB962C8B-B14F-4D97-AF65-F5344CB8AC3E}">
        <p14:creationId xmlns:p14="http://schemas.microsoft.com/office/powerpoint/2010/main" val="3289685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2F08C504-D1D6-4051-950D-D447AE960500}" type="datetimeFigureOut">
              <a:rPr lang="en-AU" smtClean="0"/>
              <a:t>11/05/2016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817B544-2A1E-46B8-87FE-97EF4425D45E}" type="slidenum">
              <a:rPr lang="en-AU" smtClean="0"/>
              <a:t>‹#›</a:t>
            </a:fld>
            <a:endParaRPr lang="en-AU"/>
          </a:p>
        </p:txBody>
      </p:sp>
    </p:spTree>
    <p:extLst>
      <p:ext uri="{BB962C8B-B14F-4D97-AF65-F5344CB8AC3E}">
        <p14:creationId xmlns:p14="http://schemas.microsoft.com/office/powerpoint/2010/main" val="4221543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2F08C504-D1D6-4051-950D-D447AE960500}" type="datetimeFigureOut">
              <a:rPr lang="en-AU" smtClean="0"/>
              <a:t>11/05/2016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817B544-2A1E-46B8-87FE-97EF4425D45E}" type="slidenum">
              <a:rPr lang="en-AU" smtClean="0"/>
              <a:t>‹#›</a:t>
            </a:fld>
            <a:endParaRPr lang="en-AU"/>
          </a:p>
        </p:txBody>
      </p:sp>
    </p:spTree>
    <p:extLst>
      <p:ext uri="{BB962C8B-B14F-4D97-AF65-F5344CB8AC3E}">
        <p14:creationId xmlns:p14="http://schemas.microsoft.com/office/powerpoint/2010/main" val="606654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2F08C504-D1D6-4051-950D-D447AE960500}" type="datetimeFigureOut">
              <a:rPr lang="en-AU" smtClean="0"/>
              <a:t>11/05/2016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817B544-2A1E-46B8-87FE-97EF4425D45E}" type="slidenum">
              <a:rPr lang="en-AU" smtClean="0"/>
              <a:t>‹#›</a:t>
            </a:fld>
            <a:endParaRPr lang="en-AU"/>
          </a:p>
        </p:txBody>
      </p:sp>
    </p:spTree>
    <p:extLst>
      <p:ext uri="{BB962C8B-B14F-4D97-AF65-F5344CB8AC3E}">
        <p14:creationId xmlns:p14="http://schemas.microsoft.com/office/powerpoint/2010/main" val="3253664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2F08C504-D1D6-4051-950D-D447AE960500}" type="datetimeFigureOut">
              <a:rPr lang="en-AU" smtClean="0"/>
              <a:t>11/05/2016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817B544-2A1E-46B8-87FE-97EF4425D45E}" type="slidenum">
              <a:rPr lang="en-AU" smtClean="0"/>
              <a:t>‹#›</a:t>
            </a:fld>
            <a:endParaRPr lang="en-AU"/>
          </a:p>
        </p:txBody>
      </p:sp>
    </p:spTree>
    <p:extLst>
      <p:ext uri="{BB962C8B-B14F-4D97-AF65-F5344CB8AC3E}">
        <p14:creationId xmlns:p14="http://schemas.microsoft.com/office/powerpoint/2010/main" val="1496906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08C504-D1D6-4051-950D-D447AE960500}" type="datetimeFigureOut">
              <a:rPr lang="en-AU" smtClean="0"/>
              <a:t>11/05/2016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817B544-2A1E-46B8-87FE-97EF4425D45E}" type="slidenum">
              <a:rPr lang="en-AU" smtClean="0"/>
              <a:t>‹#›</a:t>
            </a:fld>
            <a:endParaRPr lang="en-AU"/>
          </a:p>
        </p:txBody>
      </p:sp>
    </p:spTree>
    <p:extLst>
      <p:ext uri="{BB962C8B-B14F-4D97-AF65-F5344CB8AC3E}">
        <p14:creationId xmlns:p14="http://schemas.microsoft.com/office/powerpoint/2010/main" val="1751090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2F08C504-D1D6-4051-950D-D447AE960500}" type="datetimeFigureOut">
              <a:rPr lang="en-AU" smtClean="0"/>
              <a:t>11/05/2016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817B544-2A1E-46B8-87FE-97EF4425D45E}" type="slidenum">
              <a:rPr lang="en-AU" smtClean="0"/>
              <a:t>‹#›</a:t>
            </a:fld>
            <a:endParaRPr lang="en-AU"/>
          </a:p>
        </p:txBody>
      </p:sp>
    </p:spTree>
    <p:extLst>
      <p:ext uri="{BB962C8B-B14F-4D97-AF65-F5344CB8AC3E}">
        <p14:creationId xmlns:p14="http://schemas.microsoft.com/office/powerpoint/2010/main" val="2371333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2F08C504-D1D6-4051-950D-D447AE960500}" type="datetimeFigureOut">
              <a:rPr lang="en-AU" smtClean="0"/>
              <a:t>11/05/2016</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6817B544-2A1E-46B8-87FE-97EF4425D45E}" type="slidenum">
              <a:rPr lang="en-AU" smtClean="0"/>
              <a:t>‹#›</a:t>
            </a:fld>
            <a:endParaRPr lang="en-AU"/>
          </a:p>
        </p:txBody>
      </p:sp>
    </p:spTree>
    <p:extLst>
      <p:ext uri="{BB962C8B-B14F-4D97-AF65-F5344CB8AC3E}">
        <p14:creationId xmlns:p14="http://schemas.microsoft.com/office/powerpoint/2010/main" val="3504175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2F08C504-D1D6-4051-950D-D447AE960500}" type="datetimeFigureOut">
              <a:rPr lang="en-AU" smtClean="0"/>
              <a:t>11/05/2016</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6817B544-2A1E-46B8-87FE-97EF4425D45E}" type="slidenum">
              <a:rPr lang="en-AU" smtClean="0"/>
              <a:t>‹#›</a:t>
            </a:fld>
            <a:endParaRPr lang="en-AU"/>
          </a:p>
        </p:txBody>
      </p:sp>
    </p:spTree>
    <p:extLst>
      <p:ext uri="{BB962C8B-B14F-4D97-AF65-F5344CB8AC3E}">
        <p14:creationId xmlns:p14="http://schemas.microsoft.com/office/powerpoint/2010/main" val="895687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08C504-D1D6-4051-950D-D447AE960500}" type="datetimeFigureOut">
              <a:rPr lang="en-AU" smtClean="0"/>
              <a:t>11/05/2016</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6817B544-2A1E-46B8-87FE-97EF4425D45E}" type="slidenum">
              <a:rPr lang="en-AU" smtClean="0"/>
              <a:t>‹#›</a:t>
            </a:fld>
            <a:endParaRPr lang="en-AU"/>
          </a:p>
        </p:txBody>
      </p:sp>
    </p:spTree>
    <p:extLst>
      <p:ext uri="{BB962C8B-B14F-4D97-AF65-F5344CB8AC3E}">
        <p14:creationId xmlns:p14="http://schemas.microsoft.com/office/powerpoint/2010/main" val="779730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08C504-D1D6-4051-950D-D447AE960500}" type="datetimeFigureOut">
              <a:rPr lang="en-AU" smtClean="0"/>
              <a:t>11/05/2016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817B544-2A1E-46B8-87FE-97EF4425D45E}" type="slidenum">
              <a:rPr lang="en-AU" smtClean="0"/>
              <a:t>‹#›</a:t>
            </a:fld>
            <a:endParaRPr lang="en-AU"/>
          </a:p>
        </p:txBody>
      </p:sp>
    </p:spTree>
    <p:extLst>
      <p:ext uri="{BB962C8B-B14F-4D97-AF65-F5344CB8AC3E}">
        <p14:creationId xmlns:p14="http://schemas.microsoft.com/office/powerpoint/2010/main" val="22797162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08C504-D1D6-4051-950D-D447AE960500}" type="datetimeFigureOut">
              <a:rPr lang="en-AU" smtClean="0"/>
              <a:t>11/05/2016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817B544-2A1E-46B8-87FE-97EF4425D45E}" type="slidenum">
              <a:rPr lang="en-AU" smtClean="0"/>
              <a:t>‹#›</a:t>
            </a:fld>
            <a:endParaRPr lang="en-AU"/>
          </a:p>
        </p:txBody>
      </p:sp>
    </p:spTree>
    <p:extLst>
      <p:ext uri="{BB962C8B-B14F-4D97-AF65-F5344CB8AC3E}">
        <p14:creationId xmlns:p14="http://schemas.microsoft.com/office/powerpoint/2010/main" val="424819380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08C504-D1D6-4051-950D-D447AE960500}" type="datetimeFigureOut">
              <a:rPr lang="en-AU" smtClean="0"/>
              <a:t>11/05/2016</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17B544-2A1E-46B8-87FE-97EF4425D45E}" type="slidenum">
              <a:rPr lang="en-AU" smtClean="0"/>
              <a:t>‹#›</a:t>
            </a:fld>
            <a:endParaRPr lang="en-AU"/>
          </a:p>
        </p:txBody>
      </p:sp>
    </p:spTree>
    <p:extLst>
      <p:ext uri="{BB962C8B-B14F-4D97-AF65-F5344CB8AC3E}">
        <p14:creationId xmlns:p14="http://schemas.microsoft.com/office/powerpoint/2010/main" val="36282665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http://onehelp.mq.edu.au/"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mq.edu.au/research/phd-and-research-degrees/scholarships/scholarships-for-international-candidates"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20334"/>
            <a:ext cx="9144000" cy="1180647"/>
          </a:xfrm>
        </p:spPr>
        <p:txBody>
          <a:bodyPr/>
          <a:lstStyle/>
          <a:p>
            <a:r>
              <a:rPr lang="en-AU" dirty="0" smtClean="0"/>
              <a:t>Scholarship ranking</a:t>
            </a:r>
            <a:endParaRPr lang="en-AU" dirty="0"/>
          </a:p>
        </p:txBody>
      </p:sp>
      <p:sp>
        <p:nvSpPr>
          <p:cNvPr id="3" name="Subtitle 2"/>
          <p:cNvSpPr>
            <a:spLocks noGrp="1"/>
          </p:cNvSpPr>
          <p:nvPr>
            <p:ph type="subTitle" idx="1"/>
          </p:nvPr>
        </p:nvSpPr>
        <p:spPr/>
        <p:txBody>
          <a:bodyPr/>
          <a:lstStyle/>
          <a:p>
            <a:endParaRPr lang="en-AU"/>
          </a:p>
        </p:txBody>
      </p:sp>
      <p:pic>
        <p:nvPicPr>
          <p:cNvPr id="3074" name="Picture 2" descr="Embedded image permal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76286" y="1780495"/>
            <a:ext cx="7439427" cy="4587648"/>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p:cNvCxnSpPr/>
          <p:nvPr/>
        </p:nvCxnSpPr>
        <p:spPr>
          <a:xfrm flipV="1">
            <a:off x="4680857" y="2578724"/>
            <a:ext cx="478971" cy="1088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056659" y="2220278"/>
            <a:ext cx="529312" cy="646331"/>
          </a:xfrm>
          <a:prstGeom prst="rect">
            <a:avLst/>
          </a:prstGeom>
          <a:noFill/>
        </p:spPr>
        <p:txBody>
          <a:bodyPr wrap="none" rtlCol="0">
            <a:spAutoFit/>
          </a:bodyPr>
          <a:lstStyle/>
          <a:p>
            <a:r>
              <a:rPr lang="en-AU" dirty="0" smtClean="0"/>
              <a:t>MU</a:t>
            </a:r>
          </a:p>
          <a:p>
            <a:r>
              <a:rPr lang="en-AU" dirty="0"/>
              <a:t> </a:t>
            </a:r>
            <a:r>
              <a:rPr lang="en-AU" dirty="0" smtClean="0"/>
              <a:t>  ^</a:t>
            </a:r>
            <a:endParaRPr lang="en-AU" dirty="0"/>
          </a:p>
        </p:txBody>
      </p:sp>
    </p:spTree>
    <p:extLst>
      <p:ext uri="{BB962C8B-B14F-4D97-AF65-F5344CB8AC3E}">
        <p14:creationId xmlns:p14="http://schemas.microsoft.com/office/powerpoint/2010/main" val="6444145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6572" y="180068"/>
            <a:ext cx="9096278" cy="1325563"/>
          </a:xfrm>
        </p:spPr>
        <p:txBody>
          <a:bodyPr/>
          <a:lstStyle/>
          <a:p>
            <a:r>
              <a:rPr lang="en-AU" dirty="0" smtClean="0"/>
              <a:t>Academic performance and thesis results</a:t>
            </a:r>
            <a:endParaRPr lang="en-AU" dirty="0"/>
          </a:p>
        </p:txBody>
      </p:sp>
      <p:pic>
        <p:nvPicPr>
          <p:cNvPr id="8" name="Content Placeholder 7"/>
          <p:cNvPicPr>
            <a:picLocks noGrp="1" noChangeAspect="1"/>
          </p:cNvPicPr>
          <p:nvPr>
            <p:ph idx="1"/>
          </p:nvPr>
        </p:nvPicPr>
        <p:blipFill rotWithShape="1">
          <a:blip r:embed="rId3" cstate="print">
            <a:extLst>
              <a:ext uri="{28A0092B-C50C-407E-A947-70E740481C1C}">
                <a14:useLocalDpi xmlns:a14="http://schemas.microsoft.com/office/drawing/2010/main" val="0"/>
              </a:ext>
            </a:extLst>
          </a:blip>
          <a:srcRect l="25827" t="21293" r="49794"/>
          <a:stretch/>
        </p:blipFill>
        <p:spPr>
          <a:xfrm>
            <a:off x="9897853" y="-69225"/>
            <a:ext cx="2277824" cy="6986423"/>
          </a:xfrm>
        </p:spPr>
      </p:pic>
      <p:pic>
        <p:nvPicPr>
          <p:cNvPr id="9" name="Content Placeholder 7"/>
          <p:cNvPicPr>
            <a:picLocks noChangeAspect="1"/>
          </p:cNvPicPr>
          <p:nvPr/>
        </p:nvPicPr>
        <p:blipFill rotWithShape="1">
          <a:blip r:embed="rId3" cstate="print">
            <a:extLst>
              <a:ext uri="{28A0092B-C50C-407E-A947-70E740481C1C}">
                <a14:useLocalDpi xmlns:a14="http://schemas.microsoft.com/office/drawing/2010/main" val="0"/>
              </a:ext>
            </a:extLst>
          </a:blip>
          <a:srcRect t="21753" r="88350"/>
          <a:stretch/>
        </p:blipFill>
        <p:spPr>
          <a:xfrm>
            <a:off x="8610593" y="-28405"/>
            <a:ext cx="1088571" cy="6945603"/>
          </a:xfrm>
          <a:prstGeom prst="rect">
            <a:avLst/>
          </a:prstGeom>
        </p:spPr>
      </p:pic>
      <p:sp>
        <p:nvSpPr>
          <p:cNvPr id="10" name="Content Placeholder 2"/>
          <p:cNvSpPr txBox="1">
            <a:spLocks/>
          </p:cNvSpPr>
          <p:nvPr/>
        </p:nvSpPr>
        <p:spPr>
          <a:xfrm>
            <a:off x="228598" y="1869689"/>
            <a:ext cx="8958942" cy="4248081"/>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AU" dirty="0" smtClean="0">
                <a:solidFill>
                  <a:srgbClr val="FF0000"/>
                </a:solidFill>
              </a:rPr>
              <a:t>4 times the weight of other criteria!</a:t>
            </a:r>
          </a:p>
          <a:p>
            <a:pPr marL="0" indent="0">
              <a:buFont typeface="Arial" panose="020B0604020202020204" pitchFamily="34" charset="0"/>
              <a:buNone/>
            </a:pPr>
            <a:r>
              <a:rPr lang="en-AU" dirty="0" smtClean="0"/>
              <a:t>Comparisons across intuitions/countries can be tricky (we can help, NOOSA check by HDR)</a:t>
            </a:r>
          </a:p>
          <a:p>
            <a:pPr marL="0" indent="0">
              <a:buFont typeface="Arial" panose="020B0604020202020204" pitchFamily="34" charset="0"/>
              <a:buNone/>
            </a:pPr>
            <a:endParaRPr lang="en-AU" dirty="0" smtClean="0"/>
          </a:p>
          <a:p>
            <a:pPr marL="0" indent="0">
              <a:buFont typeface="Arial" panose="020B0604020202020204" pitchFamily="34" charset="0"/>
              <a:buNone/>
            </a:pPr>
            <a:r>
              <a:rPr lang="en-AU" dirty="0" smtClean="0">
                <a:solidFill>
                  <a:srgbClr val="FF0000"/>
                </a:solidFill>
              </a:rPr>
              <a:t>What can YOU do?</a:t>
            </a:r>
          </a:p>
          <a:p>
            <a:pPr marL="514350" indent="-514350">
              <a:buFont typeface="Arial" panose="020B0604020202020204" pitchFamily="34" charset="0"/>
              <a:buAutoNum type="alphaLcParenR"/>
            </a:pPr>
            <a:r>
              <a:rPr lang="en-AU" sz="2700" dirty="0" smtClean="0"/>
              <a:t>What is MSc like? Look at that first and then </a:t>
            </a:r>
          </a:p>
          <a:p>
            <a:pPr marL="0" indent="0">
              <a:buNone/>
            </a:pPr>
            <a:r>
              <a:rPr lang="en-AU" sz="2700" dirty="0"/>
              <a:t> </a:t>
            </a:r>
            <a:r>
              <a:rPr lang="en-AU" sz="2700" dirty="0" smtClean="0"/>
              <a:t>      maybe BSc Hons, maybe BSc.</a:t>
            </a:r>
          </a:p>
          <a:p>
            <a:pPr marL="514350" indent="-514350">
              <a:buFont typeface="Arial" panose="020B0604020202020204" pitchFamily="34" charset="0"/>
              <a:buAutoNum type="alphaLcParenR"/>
            </a:pPr>
            <a:r>
              <a:rPr lang="en-AU" sz="2700" dirty="0" smtClean="0"/>
              <a:t>Check with applicant: how well did he/she rank in their class?</a:t>
            </a:r>
          </a:p>
        </p:txBody>
      </p:sp>
    </p:spTree>
    <p:extLst>
      <p:ext uri="{BB962C8B-B14F-4D97-AF65-F5344CB8AC3E}">
        <p14:creationId xmlns:p14="http://schemas.microsoft.com/office/powerpoint/2010/main" val="27940946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Peer review output</a:t>
            </a:r>
            <a:endParaRPr lang="en-AU" dirty="0"/>
          </a:p>
        </p:txBody>
      </p:sp>
      <p:pic>
        <p:nvPicPr>
          <p:cNvPr id="5" name="Content Placeholder 7"/>
          <p:cNvPicPr>
            <a:picLocks noChangeAspect="1"/>
          </p:cNvPicPr>
          <p:nvPr/>
        </p:nvPicPr>
        <p:blipFill rotWithShape="1">
          <a:blip r:embed="rId2" cstate="print">
            <a:extLst>
              <a:ext uri="{28A0092B-C50C-407E-A947-70E740481C1C}">
                <a14:useLocalDpi xmlns:a14="http://schemas.microsoft.com/office/drawing/2010/main" val="0"/>
              </a:ext>
            </a:extLst>
          </a:blip>
          <a:srcRect t="21599" r="88350"/>
          <a:stretch/>
        </p:blipFill>
        <p:spPr>
          <a:xfrm>
            <a:off x="9046028" y="0"/>
            <a:ext cx="1066800" cy="6917199"/>
          </a:xfrm>
          <a:prstGeom prst="rect">
            <a:avLst/>
          </a:prstGeom>
        </p:spPr>
      </p:pic>
      <p:sp>
        <p:nvSpPr>
          <p:cNvPr id="6" name="Content Placeholder 2"/>
          <p:cNvSpPr txBox="1">
            <a:spLocks/>
          </p:cNvSpPr>
          <p:nvPr/>
        </p:nvSpPr>
        <p:spPr>
          <a:xfrm>
            <a:off x="174172" y="1847918"/>
            <a:ext cx="8958942" cy="4248081"/>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AU" dirty="0" smtClean="0"/>
              <a:t>“Record of publications” = 3+ </a:t>
            </a:r>
          </a:p>
          <a:p>
            <a:pPr marL="0" indent="0">
              <a:buFont typeface="Arial" panose="020B0604020202020204" pitchFamily="34" charset="0"/>
              <a:buNone/>
            </a:pPr>
            <a:endParaRPr lang="en-AU" dirty="0" smtClean="0"/>
          </a:p>
          <a:p>
            <a:pPr marL="0" indent="0">
              <a:buNone/>
            </a:pPr>
            <a:r>
              <a:rPr lang="en-AU" dirty="0" smtClean="0"/>
              <a:t>Any </a:t>
            </a:r>
            <a:r>
              <a:rPr lang="en-AU" dirty="0"/>
              <a:t>research activity (publications, prizes etc.) which is used to meet candidature equivalence in Stage 1 </a:t>
            </a:r>
            <a:r>
              <a:rPr lang="en-AU" u="sng" dirty="0"/>
              <a:t>cannot</a:t>
            </a:r>
            <a:r>
              <a:rPr lang="en-AU" dirty="0"/>
              <a:t> be used again towards scholarship rating in Stage 2</a:t>
            </a:r>
            <a:r>
              <a:rPr lang="en-AU" dirty="0" smtClean="0"/>
              <a:t>.</a:t>
            </a:r>
          </a:p>
          <a:p>
            <a:pPr marL="0" indent="0">
              <a:buNone/>
            </a:pPr>
            <a:endParaRPr lang="en-AU" b="1" dirty="0"/>
          </a:p>
          <a:p>
            <a:pPr marL="0" indent="0">
              <a:buNone/>
            </a:pPr>
            <a:r>
              <a:rPr lang="en-AU" b="1" i="1" dirty="0" smtClean="0"/>
              <a:t>International conference presentations count!! = 4</a:t>
            </a:r>
            <a:endParaRPr lang="en-AU" i="1" dirty="0"/>
          </a:p>
          <a:p>
            <a:pPr marL="0" indent="0">
              <a:buFont typeface="Arial" panose="020B0604020202020204" pitchFamily="34" charset="0"/>
              <a:buNone/>
            </a:pPr>
            <a:endParaRPr lang="en-AU" dirty="0" smtClean="0"/>
          </a:p>
          <a:p>
            <a:pPr marL="0" indent="0">
              <a:buFont typeface="Arial" panose="020B0604020202020204" pitchFamily="34" charset="0"/>
              <a:buNone/>
            </a:pPr>
            <a:r>
              <a:rPr lang="en-AU" dirty="0" smtClean="0">
                <a:solidFill>
                  <a:srgbClr val="FF0000"/>
                </a:solidFill>
              </a:rPr>
              <a:t>What can you do?</a:t>
            </a:r>
          </a:p>
          <a:p>
            <a:pPr marL="514350" indent="-514350">
              <a:buFont typeface="Arial" panose="020B0604020202020204" pitchFamily="34" charset="0"/>
              <a:buAutoNum type="alphaLcParenR"/>
            </a:pPr>
            <a:r>
              <a:rPr lang="en-AU" dirty="0" smtClean="0"/>
              <a:t>Paper in review? – check if accepted. Get acceptance letter.</a:t>
            </a:r>
          </a:p>
        </p:txBody>
      </p:sp>
      <p:pic>
        <p:nvPicPr>
          <p:cNvPr id="4" name="Content Placeholder 3"/>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l="50713" t="21252" r="23144"/>
          <a:stretch/>
        </p:blipFill>
        <p:spPr>
          <a:xfrm>
            <a:off x="9786257" y="-17836"/>
            <a:ext cx="2416632" cy="6948531"/>
          </a:xfrm>
        </p:spPr>
      </p:pic>
    </p:spTree>
    <p:extLst>
      <p:ext uri="{BB962C8B-B14F-4D97-AF65-F5344CB8AC3E}">
        <p14:creationId xmlns:p14="http://schemas.microsoft.com/office/powerpoint/2010/main" val="24391131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Merit-based scholarships, prizes &amp; </a:t>
            </a:r>
            <a:br>
              <a:rPr lang="en-AU" dirty="0" smtClean="0"/>
            </a:br>
            <a:r>
              <a:rPr lang="en-AU" dirty="0" smtClean="0"/>
              <a:t>awards</a:t>
            </a:r>
            <a:endParaRPr lang="en-AU" dirty="0"/>
          </a:p>
        </p:txBody>
      </p:sp>
      <p:pic>
        <p:nvPicPr>
          <p:cNvPr id="4" name="Content Placeholder 3"/>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l="76134" t="21559"/>
          <a:stretch/>
        </p:blipFill>
        <p:spPr>
          <a:xfrm>
            <a:off x="10025743" y="-21384"/>
            <a:ext cx="2262323" cy="7064062"/>
          </a:xfrm>
        </p:spPr>
      </p:pic>
      <p:pic>
        <p:nvPicPr>
          <p:cNvPr id="5" name="Content Placeholder 7"/>
          <p:cNvPicPr>
            <a:picLocks noChangeAspect="1"/>
          </p:cNvPicPr>
          <p:nvPr/>
        </p:nvPicPr>
        <p:blipFill rotWithShape="1">
          <a:blip r:embed="rId2" cstate="print">
            <a:extLst>
              <a:ext uri="{28A0092B-C50C-407E-A947-70E740481C1C}">
                <a14:useLocalDpi xmlns:a14="http://schemas.microsoft.com/office/drawing/2010/main" val="0"/>
              </a:ext>
            </a:extLst>
          </a:blip>
          <a:srcRect t="21599" r="88350"/>
          <a:stretch/>
        </p:blipFill>
        <p:spPr>
          <a:xfrm>
            <a:off x="8915401" y="-21384"/>
            <a:ext cx="1110342" cy="7098391"/>
          </a:xfrm>
          <a:prstGeom prst="rect">
            <a:avLst/>
          </a:prstGeom>
        </p:spPr>
      </p:pic>
      <p:sp>
        <p:nvSpPr>
          <p:cNvPr id="6" name="Content Placeholder 2"/>
          <p:cNvSpPr txBox="1">
            <a:spLocks/>
          </p:cNvSpPr>
          <p:nvPr/>
        </p:nvSpPr>
        <p:spPr>
          <a:xfrm>
            <a:off x="244927" y="1869689"/>
            <a:ext cx="8958942" cy="424808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AU" dirty="0" smtClean="0">
                <a:solidFill>
                  <a:srgbClr val="FF0000"/>
                </a:solidFill>
              </a:rPr>
              <a:t>What can you do?</a:t>
            </a:r>
          </a:p>
          <a:p>
            <a:pPr marL="514350" indent="-514350">
              <a:buFont typeface="Arial" panose="020B0604020202020204" pitchFamily="34" charset="0"/>
              <a:buAutoNum type="alphaLcParenR"/>
            </a:pPr>
            <a:r>
              <a:rPr lang="en-AU" dirty="0" smtClean="0"/>
              <a:t>Double-check whether candidate has any prizes or </a:t>
            </a:r>
            <a:r>
              <a:rPr lang="en-AU" b="1" dirty="0" smtClean="0"/>
              <a:t>external</a:t>
            </a:r>
            <a:r>
              <a:rPr lang="en-AU" dirty="0" smtClean="0"/>
              <a:t> conference travel awards (=5). Not uncommon in biology.</a:t>
            </a:r>
          </a:p>
          <a:p>
            <a:pPr marL="514350" indent="-514350">
              <a:buFont typeface="Arial" panose="020B0604020202020204" pitchFamily="34" charset="0"/>
              <a:buAutoNum type="alphaLcParenR"/>
            </a:pPr>
            <a:r>
              <a:rPr lang="en-AU" dirty="0" smtClean="0"/>
              <a:t>Upload evidence.</a:t>
            </a:r>
            <a:endParaRPr lang="en-AU" dirty="0"/>
          </a:p>
        </p:txBody>
      </p:sp>
    </p:spTree>
    <p:extLst>
      <p:ext uri="{BB962C8B-B14F-4D97-AF65-F5344CB8AC3E}">
        <p14:creationId xmlns:p14="http://schemas.microsoft.com/office/powerpoint/2010/main" val="37885010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If you have an applicant with a low score but proven track-record (i.e. publications)…</a:t>
            </a:r>
            <a:endParaRPr lang="en-AU" dirty="0"/>
          </a:p>
        </p:txBody>
      </p:sp>
      <p:sp>
        <p:nvSpPr>
          <p:cNvPr id="3" name="Content Placeholder 2"/>
          <p:cNvSpPr>
            <a:spLocks noGrp="1"/>
          </p:cNvSpPr>
          <p:nvPr>
            <p:ph idx="1"/>
          </p:nvPr>
        </p:nvSpPr>
        <p:spPr/>
        <p:txBody>
          <a:bodyPr/>
          <a:lstStyle/>
          <a:p>
            <a:r>
              <a:rPr lang="en-AU" dirty="0" smtClean="0"/>
              <a:t>Exceptional case</a:t>
            </a:r>
          </a:p>
          <a:p>
            <a:r>
              <a:rPr lang="en-AU" dirty="0" smtClean="0"/>
              <a:t>Talk to HDR committee</a:t>
            </a:r>
          </a:p>
          <a:p>
            <a:r>
              <a:rPr lang="en-AU" dirty="0" smtClean="0"/>
              <a:t>We have been successful at </a:t>
            </a:r>
          </a:p>
          <a:p>
            <a:pPr marL="0" indent="0">
              <a:buNone/>
            </a:pPr>
            <a:r>
              <a:rPr lang="en-AU" dirty="0" smtClean="0"/>
              <a:t>   this in the past!</a:t>
            </a:r>
            <a:endParaRPr lang="en-AU" dirty="0"/>
          </a:p>
        </p:txBody>
      </p:sp>
      <p:grpSp>
        <p:nvGrpSpPr>
          <p:cNvPr id="6" name="Group 5"/>
          <p:cNvGrpSpPr/>
          <p:nvPr/>
        </p:nvGrpSpPr>
        <p:grpSpPr>
          <a:xfrm>
            <a:off x="5633963" y="2024743"/>
            <a:ext cx="6558037" cy="4918528"/>
            <a:chOff x="5633963" y="2024743"/>
            <a:chExt cx="6558037" cy="4918528"/>
          </a:xfrm>
        </p:grpSpPr>
        <p:pic>
          <p:nvPicPr>
            <p:cNvPr id="4" name="Picture 2" descr="https://s-media-cache-ak0.pinimg.com/736x/6a/21/98/6a219847e992f8c26fd84f31a6dff69f.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3963" y="2024743"/>
              <a:ext cx="6558037" cy="4918528"/>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9209314" y="2906486"/>
              <a:ext cx="2318657" cy="12627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spTree>
    <p:extLst>
      <p:ext uri="{BB962C8B-B14F-4D97-AF65-F5344CB8AC3E}">
        <p14:creationId xmlns:p14="http://schemas.microsoft.com/office/powerpoint/2010/main" val="15712122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you need to do as a supervisor</a:t>
            </a:r>
            <a:endParaRPr lang="en-US" dirty="0"/>
          </a:p>
        </p:txBody>
      </p:sp>
      <p:sp>
        <p:nvSpPr>
          <p:cNvPr id="3" name="Content Placeholder 2"/>
          <p:cNvSpPr>
            <a:spLocks noGrp="1"/>
          </p:cNvSpPr>
          <p:nvPr>
            <p:ph idx="1"/>
          </p:nvPr>
        </p:nvSpPr>
        <p:spPr/>
        <p:txBody>
          <a:bodyPr>
            <a:normAutofit/>
          </a:bodyPr>
          <a:lstStyle/>
          <a:p>
            <a:pPr marL="0" indent="0">
              <a:buNone/>
            </a:pPr>
            <a:r>
              <a:rPr lang="en-AU" dirty="0" smtClean="0"/>
              <a:t>Step 1: Are you bale to login to the </a:t>
            </a:r>
            <a:r>
              <a:rPr lang="en-AU" dirty="0" err="1" smtClean="0"/>
              <a:t>eApp</a:t>
            </a:r>
            <a:r>
              <a:rPr lang="en-AU" dirty="0" smtClean="0"/>
              <a:t> portal? Unfortunately everyone has to request permission for access:</a:t>
            </a:r>
          </a:p>
          <a:p>
            <a:pPr marL="0" indent="0">
              <a:buNone/>
            </a:pPr>
            <a:endParaRPr lang="en-AU" dirty="0"/>
          </a:p>
          <a:p>
            <a:r>
              <a:rPr lang="en-US" dirty="0"/>
              <a:t>Please go to </a:t>
            </a:r>
            <a:r>
              <a:rPr lang="en-US" u="sng" dirty="0">
                <a:hlinkClick r:id="rId3"/>
              </a:rPr>
              <a:t>onehelp.mq.edu.au then click </a:t>
            </a:r>
            <a:r>
              <a:rPr lang="en-US" b="1" u="sng" dirty="0">
                <a:hlinkClick r:id="rId3"/>
              </a:rPr>
              <a:t>Request Something </a:t>
            </a:r>
            <a:r>
              <a:rPr lang="en-US" u="sng" dirty="0">
                <a:hlinkClick r:id="rId3"/>
              </a:rPr>
              <a:t>&gt; </a:t>
            </a:r>
            <a:r>
              <a:rPr lang="en-US" b="1" u="sng" dirty="0">
                <a:hlinkClick r:id="rId3"/>
              </a:rPr>
              <a:t>Academic &amp; Student Management</a:t>
            </a:r>
            <a:r>
              <a:rPr lang="en-US" u="sng" dirty="0">
                <a:hlinkClick r:id="rId3"/>
              </a:rPr>
              <a:t> &gt; </a:t>
            </a:r>
            <a:r>
              <a:rPr lang="en-US" b="1" u="sng" dirty="0">
                <a:hlinkClick r:id="rId3"/>
              </a:rPr>
              <a:t>HDR Student Admission - AMIS Cloud</a:t>
            </a:r>
            <a:endParaRPr lang="en-US" u="sng" dirty="0">
              <a:hlinkClick r:id="rId3"/>
            </a:endParaRPr>
          </a:p>
          <a:p>
            <a:r>
              <a:rPr lang="en-US" dirty="0"/>
              <a:t>In the ticket, write you full name, </a:t>
            </a:r>
            <a:r>
              <a:rPr lang="en-US" dirty="0" err="1"/>
              <a:t>OneId</a:t>
            </a:r>
            <a:r>
              <a:rPr lang="en-US" dirty="0"/>
              <a:t> and email </a:t>
            </a:r>
            <a:endParaRPr lang="en-US" dirty="0" smtClean="0"/>
          </a:p>
          <a:p>
            <a:r>
              <a:rPr lang="en-US" dirty="0" smtClean="0"/>
              <a:t>You are requesting access to be able to process HDR applications</a:t>
            </a:r>
          </a:p>
        </p:txBody>
      </p:sp>
    </p:spTree>
    <p:extLst>
      <p:ext uri="{BB962C8B-B14F-4D97-AF65-F5344CB8AC3E}">
        <p14:creationId xmlns:p14="http://schemas.microsoft.com/office/powerpoint/2010/main" val="7467218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you need to do as a supervisor</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Follow the “supervisor help card”:</a:t>
            </a:r>
          </a:p>
          <a:p>
            <a:pPr marL="0" indent="0">
              <a:buNone/>
            </a:pPr>
            <a:endParaRPr lang="en-US" b="1" dirty="0"/>
          </a:p>
          <a:p>
            <a:pPr lvl="0"/>
            <a:r>
              <a:rPr lang="en-AU" dirty="0" smtClean="0"/>
              <a:t>Approved </a:t>
            </a:r>
            <a:r>
              <a:rPr lang="en-AU" dirty="0"/>
              <a:t>t</a:t>
            </a:r>
            <a:r>
              <a:rPr lang="en-AU" dirty="0" smtClean="0"/>
              <a:t>hesis </a:t>
            </a:r>
            <a:r>
              <a:rPr lang="en-AU" dirty="0"/>
              <a:t>t</a:t>
            </a:r>
            <a:r>
              <a:rPr lang="en-AU" dirty="0" smtClean="0"/>
              <a:t>itle</a:t>
            </a:r>
            <a:endParaRPr lang="en-US" dirty="0"/>
          </a:p>
          <a:p>
            <a:pPr lvl="0"/>
            <a:r>
              <a:rPr lang="en-AU" dirty="0"/>
              <a:t>Field of Research </a:t>
            </a:r>
            <a:r>
              <a:rPr lang="en-AU" dirty="0" smtClean="0"/>
              <a:t>(FOR) Codes</a:t>
            </a:r>
            <a:endParaRPr lang="en-US" dirty="0"/>
          </a:p>
          <a:p>
            <a:pPr lvl="0"/>
            <a:r>
              <a:rPr lang="en-AU" dirty="0" smtClean="0"/>
              <a:t>Confirm </a:t>
            </a:r>
            <a:r>
              <a:rPr lang="en-AU" dirty="0"/>
              <a:t>approval of supervisor by </a:t>
            </a:r>
            <a:r>
              <a:rPr lang="en-AU" dirty="0" smtClean="0"/>
              <a:t>department</a:t>
            </a:r>
          </a:p>
          <a:p>
            <a:pPr lvl="0"/>
            <a:endParaRPr lang="en-AU" dirty="0"/>
          </a:p>
          <a:p>
            <a:pPr lvl="0"/>
            <a:r>
              <a:rPr lang="en-AU" dirty="0" smtClean="0"/>
              <a:t>Check ranking by DHDR and/or meet with us to discuss</a:t>
            </a:r>
          </a:p>
          <a:p>
            <a:pPr lvl="0"/>
            <a:r>
              <a:rPr lang="en-AU" dirty="0" smtClean="0"/>
              <a:t>Note: we can’t inflate a ranking! Sorry</a:t>
            </a:r>
            <a:r>
              <a:rPr lang="is-IS" dirty="0" smtClean="0"/>
              <a:t>…</a:t>
            </a:r>
            <a:endParaRPr lang="en-US" dirty="0"/>
          </a:p>
          <a:p>
            <a:pPr marL="0" indent="0">
              <a:buNone/>
            </a:pPr>
            <a:endParaRPr lang="en-US" dirty="0" smtClean="0"/>
          </a:p>
          <a:p>
            <a:r>
              <a:rPr lang="en-US" dirty="0"/>
              <a:t>Check prizes/travel </a:t>
            </a:r>
            <a:r>
              <a:rPr lang="en-US" dirty="0" smtClean="0"/>
              <a:t>awards with student</a:t>
            </a:r>
            <a:endParaRPr lang="en-US" dirty="0"/>
          </a:p>
          <a:p>
            <a:r>
              <a:rPr lang="en-US" dirty="0" smtClean="0"/>
              <a:t>Stay in contact with student: check status of in-review papers</a:t>
            </a:r>
          </a:p>
        </p:txBody>
      </p:sp>
    </p:spTree>
    <p:extLst>
      <p:ext uri="{BB962C8B-B14F-4D97-AF65-F5344CB8AC3E}">
        <p14:creationId xmlns:p14="http://schemas.microsoft.com/office/powerpoint/2010/main" val="7827580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 will do</a:t>
            </a:r>
            <a:endParaRPr lang="en-US" dirty="0"/>
          </a:p>
        </p:txBody>
      </p:sp>
      <p:sp>
        <p:nvSpPr>
          <p:cNvPr id="3" name="Content Placeholder 2"/>
          <p:cNvSpPr>
            <a:spLocks noGrp="1"/>
          </p:cNvSpPr>
          <p:nvPr>
            <p:ph idx="1"/>
          </p:nvPr>
        </p:nvSpPr>
        <p:spPr/>
        <p:txBody>
          <a:bodyPr/>
          <a:lstStyle/>
          <a:p>
            <a:r>
              <a:rPr lang="en-US" dirty="0" smtClean="0"/>
              <a:t>Help </a:t>
            </a:r>
            <a:r>
              <a:rPr lang="en-US" smtClean="0"/>
              <a:t>you vet </a:t>
            </a:r>
            <a:r>
              <a:rPr lang="en-US" dirty="0" smtClean="0"/>
              <a:t>students before the application process</a:t>
            </a:r>
          </a:p>
          <a:p>
            <a:r>
              <a:rPr lang="en-US" dirty="0" smtClean="0"/>
              <a:t>Make sure your applicant’s application does not get bogged down</a:t>
            </a:r>
          </a:p>
          <a:p>
            <a:r>
              <a:rPr lang="en-US" dirty="0"/>
              <a:t>Do the actual </a:t>
            </a:r>
            <a:r>
              <a:rPr lang="en-US" dirty="0" smtClean="0"/>
              <a:t>ranking and review this with you</a:t>
            </a:r>
            <a:endParaRPr lang="en-US" dirty="0"/>
          </a:p>
          <a:p>
            <a:r>
              <a:rPr lang="en-US" dirty="0" smtClean="0"/>
              <a:t>Make the case for your student in the ranking meeting</a:t>
            </a:r>
          </a:p>
          <a:p>
            <a:r>
              <a:rPr lang="en-US" dirty="0" smtClean="0"/>
              <a:t>In exceptional cases we will help you make the case for a discretionary scholarship</a:t>
            </a:r>
            <a:endParaRPr lang="en-US" dirty="0"/>
          </a:p>
        </p:txBody>
      </p:sp>
    </p:spTree>
    <p:extLst>
      <p:ext uri="{BB962C8B-B14F-4D97-AF65-F5344CB8AC3E}">
        <p14:creationId xmlns:p14="http://schemas.microsoft.com/office/powerpoint/2010/main" val="1038915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12561"/>
          </a:xfrm>
        </p:spPr>
        <p:txBody>
          <a:bodyPr/>
          <a:lstStyle/>
          <a:p>
            <a:pPr algn="ctr"/>
            <a:r>
              <a:rPr lang="en-US" dirty="0" smtClean="0"/>
              <a:t>Take note!</a:t>
            </a:r>
            <a:endParaRPr lang="en-US" dirty="0"/>
          </a:p>
        </p:txBody>
      </p:sp>
      <p:sp>
        <p:nvSpPr>
          <p:cNvPr id="3" name="Content Placeholder 2"/>
          <p:cNvSpPr>
            <a:spLocks noGrp="1"/>
          </p:cNvSpPr>
          <p:nvPr>
            <p:ph idx="1"/>
          </p:nvPr>
        </p:nvSpPr>
        <p:spPr>
          <a:xfrm>
            <a:off x="838200" y="1237795"/>
            <a:ext cx="10515600" cy="4351338"/>
          </a:xfrm>
        </p:spPr>
        <p:txBody>
          <a:bodyPr>
            <a:normAutofit lnSpcReduction="10000"/>
          </a:bodyPr>
          <a:lstStyle/>
          <a:p>
            <a:r>
              <a:rPr lang="en-US" dirty="0"/>
              <a:t>The </a:t>
            </a:r>
            <a:r>
              <a:rPr lang="en-US" b="1" dirty="0"/>
              <a:t>2017 International Postgraduate Research Scholarships (IPRS/</a:t>
            </a:r>
            <a:r>
              <a:rPr lang="en-US" b="1" dirty="0" err="1"/>
              <a:t>iMQRES</a:t>
            </a:r>
            <a:r>
              <a:rPr lang="en-US" b="1" dirty="0"/>
              <a:t>) round is now open</a:t>
            </a:r>
            <a:r>
              <a:rPr lang="en-US" dirty="0"/>
              <a:t> and advertised on the Higher Degree Research Office web pages: </a:t>
            </a:r>
            <a:r>
              <a:rPr lang="en-US" u="sng" dirty="0">
                <a:hlinkClick r:id="rId2"/>
              </a:rPr>
              <a:t>http://www.mq.edu.au/research/phd-and-research-degrees/scholarships/scholarships-for-international-candidates </a:t>
            </a:r>
            <a:endParaRPr lang="en-US" u="sng" dirty="0" smtClean="0"/>
          </a:p>
          <a:p>
            <a:endParaRPr lang="en-US" u="sng" dirty="0"/>
          </a:p>
          <a:p>
            <a:r>
              <a:rPr lang="en-US" dirty="0" smtClean="0"/>
              <a:t>Closing date: 31 July 2016</a:t>
            </a:r>
          </a:p>
          <a:p>
            <a:r>
              <a:rPr lang="en-US" dirty="0" smtClean="0"/>
              <a:t>Faculty meeting 23 September</a:t>
            </a:r>
          </a:p>
          <a:p>
            <a:endParaRPr lang="en-US" dirty="0"/>
          </a:p>
          <a:p>
            <a:r>
              <a:rPr lang="en-US" dirty="0" smtClean="0"/>
              <a:t>APA closing date 31 October 2016</a:t>
            </a:r>
            <a:endParaRPr lang="en-US" dirty="0"/>
          </a:p>
        </p:txBody>
      </p:sp>
    </p:spTree>
    <p:extLst>
      <p:ext uri="{BB962C8B-B14F-4D97-AF65-F5344CB8AC3E}">
        <p14:creationId xmlns:p14="http://schemas.microsoft.com/office/powerpoint/2010/main" val="14407976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8167"/>
            <a:ext cx="10515600" cy="1325563"/>
          </a:xfrm>
        </p:spPr>
        <p:txBody>
          <a:bodyPr/>
          <a:lstStyle/>
          <a:p>
            <a:pPr algn="ctr"/>
            <a:r>
              <a:rPr lang="en-US" dirty="0" smtClean="0"/>
              <a:t>More good news!!</a:t>
            </a:r>
            <a:endParaRPr lang="en-US" dirty="0"/>
          </a:p>
        </p:txBody>
      </p:sp>
      <p:sp>
        <p:nvSpPr>
          <p:cNvPr id="3" name="Content Placeholder 2"/>
          <p:cNvSpPr>
            <a:spLocks noGrp="1"/>
          </p:cNvSpPr>
          <p:nvPr>
            <p:ph idx="1"/>
          </p:nvPr>
        </p:nvSpPr>
        <p:spPr/>
        <p:txBody>
          <a:bodyPr>
            <a:normAutofit lnSpcReduction="10000"/>
          </a:bodyPr>
          <a:lstStyle/>
          <a:p>
            <a:pPr marL="0" indent="0" algn="ctr">
              <a:buNone/>
            </a:pPr>
            <a:r>
              <a:rPr lang="en-US" b="1" dirty="0"/>
              <a:t>2016 MID-YEAR DOMESTIC SCHOLARSHIP</a:t>
            </a:r>
          </a:p>
          <a:p>
            <a:pPr marL="0" indent="0" algn="ctr">
              <a:buNone/>
            </a:pPr>
            <a:r>
              <a:rPr lang="en-US" b="1" dirty="0"/>
              <a:t>OPPORTUNITIES STILL </a:t>
            </a:r>
            <a:r>
              <a:rPr lang="en-US" b="1" dirty="0" smtClean="0"/>
              <a:t>AVAILABLE</a:t>
            </a:r>
          </a:p>
          <a:p>
            <a:pPr marL="0" indent="0" algn="ctr">
              <a:buNone/>
            </a:pPr>
            <a:endParaRPr lang="en-US" b="1" dirty="0"/>
          </a:p>
          <a:p>
            <a:pPr marL="0" indent="0">
              <a:buNone/>
            </a:pPr>
            <a:r>
              <a:rPr lang="en-US" dirty="0"/>
              <a:t>Macquarie University has a mid-year Scholarship allocation of</a:t>
            </a:r>
          </a:p>
          <a:p>
            <a:pPr marL="0" indent="0">
              <a:buNone/>
            </a:pPr>
            <a:r>
              <a:rPr lang="en-US" dirty="0"/>
              <a:t>25 MQRES (for Domestic) scholarships available for newly</a:t>
            </a:r>
          </a:p>
          <a:p>
            <a:pPr marL="0" indent="0">
              <a:buNone/>
            </a:pPr>
            <a:r>
              <a:rPr lang="en-US" dirty="0"/>
              <a:t>commencing PhD candidates only</a:t>
            </a:r>
            <a:r>
              <a:rPr lang="en-US" dirty="0" smtClean="0"/>
              <a:t>.</a:t>
            </a:r>
          </a:p>
          <a:p>
            <a:pPr marL="0" indent="0">
              <a:buNone/>
            </a:pPr>
            <a:endParaRPr lang="en-US" dirty="0"/>
          </a:p>
          <a:p>
            <a:pPr marL="0" indent="0">
              <a:buNone/>
            </a:pPr>
            <a:r>
              <a:rPr lang="en-US" dirty="0"/>
              <a:t>These scholarships will be offered to the first approved 25</a:t>
            </a:r>
          </a:p>
          <a:p>
            <a:pPr marL="0" indent="0">
              <a:buNone/>
            </a:pPr>
            <a:r>
              <a:rPr lang="en-US" dirty="0"/>
              <a:t>domestic PhD offers</a:t>
            </a:r>
            <a:r>
              <a:rPr lang="en-US" dirty="0" smtClean="0"/>
              <a:t>. Value: </a:t>
            </a:r>
            <a:r>
              <a:rPr lang="en-US" dirty="0"/>
              <a:t>$26, 288</a:t>
            </a:r>
          </a:p>
        </p:txBody>
      </p:sp>
    </p:spTree>
    <p:extLst>
      <p:ext uri="{BB962C8B-B14F-4D97-AF65-F5344CB8AC3E}">
        <p14:creationId xmlns:p14="http://schemas.microsoft.com/office/powerpoint/2010/main" val="11528021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Ranking PhD applications/scholarships</a:t>
            </a:r>
            <a:endParaRPr lang="en-US" dirty="0"/>
          </a:p>
        </p:txBody>
      </p:sp>
      <p:sp>
        <p:nvSpPr>
          <p:cNvPr id="3" name="Content Placeholder 2"/>
          <p:cNvSpPr>
            <a:spLocks noGrp="1"/>
          </p:cNvSpPr>
          <p:nvPr>
            <p:ph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smtClean="0"/>
              <a:t>Outline of today’s workshop</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a:lnSpc>
                <a:spcPct val="100000"/>
              </a:lnSpc>
              <a:spcBef>
                <a:spcPts val="0"/>
              </a:spcBef>
            </a:pPr>
            <a:r>
              <a:rPr lang="en-US" dirty="0" smtClean="0"/>
              <a:t>Tracking applications and Biology’s new strategy</a:t>
            </a:r>
          </a:p>
          <a:p>
            <a:pPr>
              <a:lnSpc>
                <a:spcPct val="100000"/>
              </a:lnSpc>
              <a:spcBef>
                <a:spcPts val="0"/>
              </a:spcBef>
            </a:pPr>
            <a:r>
              <a:rPr lang="en-US" dirty="0" smtClean="0"/>
              <a:t>How the system processes an application</a:t>
            </a:r>
          </a:p>
          <a:p>
            <a:pPr>
              <a:lnSpc>
                <a:spcPct val="100000"/>
              </a:lnSpc>
              <a:spcBef>
                <a:spcPts val="0"/>
              </a:spcBef>
            </a:pPr>
            <a:r>
              <a:rPr lang="en-US" dirty="0" smtClean="0"/>
              <a:t>PhD entry requirements</a:t>
            </a:r>
          </a:p>
          <a:p>
            <a:pPr>
              <a:lnSpc>
                <a:spcPct val="100000"/>
              </a:lnSpc>
              <a:spcBef>
                <a:spcPts val="0"/>
              </a:spcBef>
            </a:pPr>
            <a:r>
              <a:rPr lang="en-US" dirty="0" smtClean="0"/>
              <a:t>How students get ranked and making sure you </a:t>
            </a:r>
            <a:r>
              <a:rPr lang="en-US" dirty="0"/>
              <a:t>recruit competitive students </a:t>
            </a:r>
            <a:endParaRPr lang="en-US" dirty="0" smtClean="0"/>
          </a:p>
          <a:p>
            <a:pPr>
              <a:lnSpc>
                <a:spcPct val="100000"/>
              </a:lnSpc>
              <a:spcBef>
                <a:spcPts val="0"/>
              </a:spcBef>
            </a:pPr>
            <a:r>
              <a:rPr lang="en-US" dirty="0" smtClean="0"/>
              <a:t>What you need to do as a potential supervisor</a:t>
            </a:r>
          </a:p>
          <a:p>
            <a:pPr>
              <a:lnSpc>
                <a:spcPct val="100000"/>
              </a:lnSpc>
              <a:spcBef>
                <a:spcPts val="0"/>
              </a:spcBef>
            </a:pPr>
            <a:r>
              <a:rPr lang="en-US" dirty="0" smtClean="0"/>
              <a:t>What we (Biology HDR) will do </a:t>
            </a:r>
            <a:endParaRPr lang="en-US" dirty="0"/>
          </a:p>
        </p:txBody>
      </p:sp>
    </p:spTree>
    <p:extLst>
      <p:ext uri="{BB962C8B-B14F-4D97-AF65-F5344CB8AC3E}">
        <p14:creationId xmlns:p14="http://schemas.microsoft.com/office/powerpoint/2010/main" val="18566634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Ranking PhD applications/scholarships</a:t>
            </a:r>
            <a:endParaRPr lang="en-US" dirty="0"/>
          </a:p>
        </p:txBody>
      </p:sp>
      <p:sp>
        <p:nvSpPr>
          <p:cNvPr id="3" name="Content Placeholder 2"/>
          <p:cNvSpPr>
            <a:spLocks noGrp="1"/>
          </p:cNvSpPr>
          <p:nvPr>
            <p:ph idx="1"/>
          </p:nvPr>
        </p:nvSpPr>
        <p:spPr>
          <a:xfrm>
            <a:off x="838199" y="1825625"/>
            <a:ext cx="5219701" cy="4509862"/>
          </a:xfrm>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smtClean="0"/>
              <a:t>Tracking applications and Biology’s new strategy</a:t>
            </a:r>
          </a:p>
          <a:p>
            <a:pPr marL="0" marR="0" lvl="0" indent="0" defTabSz="914400" eaLnBrk="1" fontAlgn="auto" latinLnBrk="0" hangingPunct="1">
              <a:lnSpc>
                <a:spcPct val="100000"/>
              </a:lnSpc>
              <a:spcBef>
                <a:spcPts val="0"/>
              </a:spcBef>
              <a:spcAft>
                <a:spcPts val="0"/>
              </a:spcAft>
              <a:buClrTx/>
              <a:buSzTx/>
              <a:buFontTx/>
              <a:buNone/>
              <a:tabLst/>
              <a:defRPr/>
            </a:pPr>
            <a:endParaRPr lang="en-US" dirty="0" smtClean="0"/>
          </a:p>
          <a:p>
            <a:pPr>
              <a:lnSpc>
                <a:spcPct val="100000"/>
              </a:lnSpc>
              <a:spcBef>
                <a:spcPts val="0"/>
              </a:spcBef>
            </a:pPr>
            <a:r>
              <a:rPr lang="en-US" dirty="0" smtClean="0"/>
              <a:t>Our new secret weapon: </a:t>
            </a:r>
          </a:p>
          <a:p>
            <a:pPr marL="0" indent="0">
              <a:lnSpc>
                <a:spcPct val="100000"/>
              </a:lnSpc>
              <a:spcBef>
                <a:spcPts val="0"/>
              </a:spcBef>
              <a:buNone/>
            </a:pPr>
            <a:r>
              <a:rPr lang="en-US" dirty="0"/>
              <a:t> </a:t>
            </a:r>
            <a:r>
              <a:rPr lang="en-US" dirty="0" smtClean="0"/>
              <a:t>  Vince </a:t>
            </a:r>
            <a:r>
              <a:rPr lang="en-US" dirty="0" err="1" smtClean="0"/>
              <a:t>Repaci</a:t>
            </a:r>
            <a:r>
              <a:rPr lang="en-US" dirty="0" smtClean="0"/>
              <a:t>!</a:t>
            </a:r>
          </a:p>
          <a:p>
            <a:pPr>
              <a:lnSpc>
                <a:spcPct val="100000"/>
              </a:lnSpc>
              <a:spcBef>
                <a:spcPts val="0"/>
              </a:spcBef>
            </a:pPr>
            <a:endParaRPr lang="en-US" dirty="0"/>
          </a:p>
        </p:txBody>
      </p:sp>
      <p:pic>
        <p:nvPicPr>
          <p:cNvPr id="1026" name="Picture 2" descr="https://0.academia-photos.com/115692/31093/28584/s200_vince.repaci.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18751" y="1945568"/>
            <a:ext cx="4248605" cy="42486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1942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545"/>
            <a:ext cx="10515600" cy="1325563"/>
          </a:xfrm>
        </p:spPr>
        <p:txBody>
          <a:bodyPr/>
          <a:lstStyle/>
          <a:p>
            <a:r>
              <a:rPr lang="en-US" dirty="0" smtClean="0"/>
              <a:t>Ranking PhD applications/scholarships</a:t>
            </a:r>
            <a:endParaRPr lang="en-US" dirty="0"/>
          </a:p>
        </p:txBody>
      </p:sp>
      <p:sp>
        <p:nvSpPr>
          <p:cNvPr id="3" name="Content Placeholder 2"/>
          <p:cNvSpPr>
            <a:spLocks noGrp="1"/>
          </p:cNvSpPr>
          <p:nvPr>
            <p:ph idx="1"/>
          </p:nvPr>
        </p:nvSpPr>
        <p:spPr>
          <a:xfrm>
            <a:off x="838199" y="1306286"/>
            <a:ext cx="10974049" cy="5079523"/>
          </a:xfrm>
        </p:spPr>
        <p:txBody>
          <a:bodyPr>
            <a:normAutofit fontScale="85000" lnSpcReduction="10000"/>
          </a:bodyPr>
          <a:lstStyle/>
          <a:p>
            <a:pPr marL="0" indent="0">
              <a:lnSpc>
                <a:spcPct val="100000"/>
              </a:lnSpc>
              <a:spcBef>
                <a:spcPts val="0"/>
              </a:spcBef>
              <a:buNone/>
            </a:pPr>
            <a:r>
              <a:rPr lang="en-US" dirty="0" smtClean="0"/>
              <a:t>How the system processes an application (the 10 step program!)</a:t>
            </a:r>
          </a:p>
          <a:p>
            <a:pPr marL="0" indent="0">
              <a:lnSpc>
                <a:spcPct val="100000"/>
              </a:lnSpc>
              <a:spcBef>
                <a:spcPts val="0"/>
              </a:spcBef>
              <a:buNone/>
            </a:pPr>
            <a:endParaRPr lang="en-US" dirty="0"/>
          </a:p>
          <a:p>
            <a:pPr marL="514350" indent="-514350">
              <a:lnSpc>
                <a:spcPct val="100000"/>
              </a:lnSpc>
              <a:spcBef>
                <a:spcPts val="0"/>
              </a:spcBef>
              <a:buFont typeface="+mj-lt"/>
              <a:buAutoNum type="arabicPeriod"/>
            </a:pPr>
            <a:r>
              <a:rPr lang="en-US" dirty="0" smtClean="0"/>
              <a:t>Candidate submits application with supervisor approval</a:t>
            </a:r>
          </a:p>
          <a:p>
            <a:pPr marL="514350" indent="-514350">
              <a:lnSpc>
                <a:spcPct val="100000"/>
              </a:lnSpc>
              <a:spcBef>
                <a:spcPts val="0"/>
              </a:spcBef>
              <a:buFont typeface="+mj-lt"/>
              <a:buAutoNum type="arabicPeriod"/>
            </a:pPr>
            <a:r>
              <a:rPr lang="en-US" dirty="0" smtClean="0"/>
              <a:t>HDR: compliance check (visa, English proficiency, transcripts, referee reports, NOOSR, etc.)</a:t>
            </a:r>
          </a:p>
          <a:p>
            <a:pPr marL="514350" indent="-514350">
              <a:lnSpc>
                <a:spcPct val="100000"/>
              </a:lnSpc>
              <a:spcBef>
                <a:spcPts val="0"/>
              </a:spcBef>
              <a:buFont typeface="+mj-lt"/>
              <a:buAutoNum type="arabicPeriod"/>
            </a:pPr>
            <a:r>
              <a:rPr lang="en-US" dirty="0" smtClean="0"/>
              <a:t>HDR makes an initial assessment of candidate</a:t>
            </a:r>
          </a:p>
          <a:p>
            <a:pPr marL="514350" indent="-514350">
              <a:lnSpc>
                <a:spcPct val="100000"/>
              </a:lnSpc>
              <a:spcBef>
                <a:spcPts val="0"/>
              </a:spcBef>
              <a:buFont typeface="+mj-lt"/>
              <a:buAutoNum type="arabicPeriod"/>
            </a:pPr>
            <a:r>
              <a:rPr lang="en-US" dirty="0" smtClean="0"/>
              <a:t>HDR sends to </a:t>
            </a:r>
            <a:r>
              <a:rPr lang="en-US" dirty="0" err="1" smtClean="0"/>
              <a:t>FoSE</a:t>
            </a:r>
            <a:r>
              <a:rPr lang="en-US" dirty="0" smtClean="0"/>
              <a:t> HDR (Jane Yang)—does assessment check</a:t>
            </a:r>
          </a:p>
          <a:p>
            <a:pPr marL="514350" indent="-514350">
              <a:lnSpc>
                <a:spcPct val="100000"/>
              </a:lnSpc>
              <a:spcBef>
                <a:spcPts val="0"/>
              </a:spcBef>
              <a:buFont typeface="+mj-lt"/>
              <a:buAutoNum type="arabicPeriod"/>
            </a:pPr>
            <a:r>
              <a:rPr lang="en-US" dirty="0" smtClean="0"/>
              <a:t>Jane sends to Biology (Director of HDR) (Adam)</a:t>
            </a:r>
          </a:p>
          <a:p>
            <a:pPr marL="514350" indent="-514350">
              <a:lnSpc>
                <a:spcPct val="100000"/>
              </a:lnSpc>
              <a:spcBef>
                <a:spcPts val="0"/>
              </a:spcBef>
              <a:buFont typeface="+mj-lt"/>
              <a:buAutoNum type="arabicPeriod"/>
            </a:pPr>
            <a:r>
              <a:rPr lang="en-US" dirty="0" smtClean="0"/>
              <a:t>We send to supervisor with ranking</a:t>
            </a:r>
          </a:p>
          <a:p>
            <a:pPr marL="514350" indent="-514350">
              <a:lnSpc>
                <a:spcPct val="100000"/>
              </a:lnSpc>
              <a:spcBef>
                <a:spcPts val="0"/>
              </a:spcBef>
              <a:buFont typeface="+mj-lt"/>
              <a:buAutoNum type="arabicPeriod"/>
            </a:pPr>
            <a:r>
              <a:rPr lang="en-US" dirty="0" smtClean="0"/>
              <a:t>You send back to us</a:t>
            </a:r>
          </a:p>
          <a:p>
            <a:pPr marL="514350" indent="-514350">
              <a:lnSpc>
                <a:spcPct val="100000"/>
              </a:lnSpc>
              <a:spcBef>
                <a:spcPts val="0"/>
              </a:spcBef>
              <a:buFont typeface="+mj-lt"/>
              <a:buAutoNum type="arabicPeriod"/>
            </a:pPr>
            <a:r>
              <a:rPr lang="en-US" dirty="0" smtClean="0"/>
              <a:t>We send it back to Jane: compiles signatures, checks verifications, completeness</a:t>
            </a:r>
          </a:p>
          <a:p>
            <a:pPr marL="514350" indent="-514350">
              <a:lnSpc>
                <a:spcPct val="100000"/>
              </a:lnSpc>
              <a:spcBef>
                <a:spcPts val="0"/>
              </a:spcBef>
              <a:buFont typeface="+mj-lt"/>
              <a:buAutoNum type="arabicPeriod"/>
            </a:pPr>
            <a:r>
              <a:rPr lang="en-US" dirty="0" smtClean="0"/>
              <a:t>Jane sends to </a:t>
            </a:r>
            <a:r>
              <a:rPr lang="en-US" dirty="0"/>
              <a:t>Tracy </a:t>
            </a:r>
            <a:r>
              <a:rPr lang="en-US" dirty="0" err="1" smtClean="0"/>
              <a:t>Rushmer</a:t>
            </a:r>
            <a:r>
              <a:rPr lang="en-US" dirty="0" smtClean="0"/>
              <a:t> (Associate Dean HDR)</a:t>
            </a:r>
          </a:p>
          <a:p>
            <a:pPr marL="514350" indent="-514350">
              <a:lnSpc>
                <a:spcPct val="100000"/>
              </a:lnSpc>
              <a:spcBef>
                <a:spcPts val="0"/>
              </a:spcBef>
              <a:buFont typeface="+mj-lt"/>
              <a:buAutoNum type="arabicPeriod"/>
            </a:pPr>
            <a:r>
              <a:rPr lang="en-US" dirty="0"/>
              <a:t>N</a:t>
            </a:r>
            <a:r>
              <a:rPr lang="en-US" dirty="0" smtClean="0"/>
              <a:t>ext steps: a.) scholarship allocated (non-competitive) or b.) competitive: </a:t>
            </a:r>
            <a:r>
              <a:rPr lang="en-US" dirty="0" err="1" smtClean="0"/>
              <a:t>FoSE</a:t>
            </a:r>
            <a:r>
              <a:rPr lang="en-US" dirty="0" smtClean="0"/>
              <a:t> ranking meeting, University ranking meeting (ranking signed off by Tracy </a:t>
            </a:r>
            <a:r>
              <a:rPr lang="en-US" dirty="0" err="1" smtClean="0"/>
              <a:t>Rushmer</a:t>
            </a:r>
            <a:r>
              <a:rPr lang="en-US" dirty="0" smtClean="0"/>
              <a:t>)</a:t>
            </a:r>
            <a:endParaRPr lang="en-US" dirty="0"/>
          </a:p>
        </p:txBody>
      </p:sp>
    </p:spTree>
    <p:extLst>
      <p:ext uri="{BB962C8B-B14F-4D97-AF65-F5344CB8AC3E}">
        <p14:creationId xmlns:p14="http://schemas.microsoft.com/office/powerpoint/2010/main" val="62235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Does your student qualify for PhD-direct entry?</a:t>
            </a:r>
            <a:endParaRPr lang="en-US" dirty="0"/>
          </a:p>
        </p:txBody>
      </p:sp>
      <p:sp>
        <p:nvSpPr>
          <p:cNvPr id="3" name="Content Placeholder 2"/>
          <p:cNvSpPr>
            <a:spLocks noGrp="1"/>
          </p:cNvSpPr>
          <p:nvPr>
            <p:ph idx="1"/>
          </p:nvPr>
        </p:nvSpPr>
        <p:spPr>
          <a:xfrm>
            <a:off x="838200" y="1900575"/>
            <a:ext cx="10515600" cy="4351338"/>
          </a:xfrm>
        </p:spPr>
        <p:txBody>
          <a:bodyPr/>
          <a:lstStyle/>
          <a:p>
            <a:pPr marL="0" indent="0">
              <a:buNone/>
            </a:pPr>
            <a:r>
              <a:rPr lang="en-AU" dirty="0" smtClean="0"/>
              <a:t>Does student have </a:t>
            </a:r>
            <a:r>
              <a:rPr lang="en-AU" dirty="0" err="1" smtClean="0"/>
              <a:t>MRes</a:t>
            </a:r>
            <a:r>
              <a:rPr lang="en-AU" dirty="0" smtClean="0"/>
              <a:t> equivalence </a:t>
            </a:r>
            <a:r>
              <a:rPr lang="en-AU" dirty="0"/>
              <a:t>for PhD </a:t>
            </a:r>
            <a:r>
              <a:rPr lang="en-AU" dirty="0" smtClean="0"/>
              <a:t>admission?</a:t>
            </a:r>
          </a:p>
          <a:p>
            <a:pPr marL="514350" indent="-514350">
              <a:buFont typeface="+mj-lt"/>
              <a:buAutoNum type="arabicPeriod"/>
            </a:pPr>
            <a:endParaRPr lang="en-AU" dirty="0" smtClean="0"/>
          </a:p>
          <a:p>
            <a:r>
              <a:rPr lang="en-AU" dirty="0" smtClean="0"/>
              <a:t>Typically 2 </a:t>
            </a:r>
            <a:r>
              <a:rPr lang="en-AU" dirty="0" err="1" smtClean="0"/>
              <a:t>yrs</a:t>
            </a:r>
            <a:r>
              <a:rPr lang="en-AU" dirty="0" smtClean="0"/>
              <a:t> but can be less</a:t>
            </a:r>
          </a:p>
          <a:p>
            <a:r>
              <a:rPr lang="en-AU" dirty="0" smtClean="0"/>
              <a:t>At least 50% research</a:t>
            </a:r>
          </a:p>
          <a:p>
            <a:r>
              <a:rPr lang="en-AU" dirty="0" smtClean="0"/>
              <a:t>Thesis length typically 15-20 000 words but can be less </a:t>
            </a:r>
          </a:p>
          <a:p>
            <a:endParaRPr lang="en-AU" dirty="0"/>
          </a:p>
          <a:p>
            <a:pPr marL="0" indent="0">
              <a:buNone/>
            </a:pPr>
            <a:r>
              <a:rPr lang="en-AU" u="sng" dirty="0" smtClean="0"/>
              <a:t>Take note</a:t>
            </a:r>
            <a:r>
              <a:rPr lang="en-AU" dirty="0" smtClean="0"/>
              <a:t>: 50% research is gauged on credit hours/points by HDR and may not be accurate. You can make a case.</a:t>
            </a:r>
            <a:endParaRPr lang="en-US" dirty="0"/>
          </a:p>
        </p:txBody>
      </p:sp>
    </p:spTree>
    <p:extLst>
      <p:ext uri="{BB962C8B-B14F-4D97-AF65-F5344CB8AC3E}">
        <p14:creationId xmlns:p14="http://schemas.microsoft.com/office/powerpoint/2010/main" val="20375217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42347673"/>
              </p:ext>
            </p:extLst>
          </p:nvPr>
        </p:nvGraphicFramePr>
        <p:xfrm>
          <a:off x="1462375" y="239981"/>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926278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trade-off of elevating a candidate into direct entry</a:t>
            </a:r>
            <a:endParaRPr lang="en-US" dirty="0"/>
          </a:p>
        </p:txBody>
      </p:sp>
      <p:sp>
        <p:nvSpPr>
          <p:cNvPr id="3" name="Content Placeholder 2"/>
          <p:cNvSpPr>
            <a:spLocks noGrp="1"/>
          </p:cNvSpPr>
          <p:nvPr>
            <p:ph idx="1"/>
          </p:nvPr>
        </p:nvSpPr>
        <p:spPr>
          <a:xfrm>
            <a:off x="838200" y="2230358"/>
            <a:ext cx="10515600" cy="3419327"/>
          </a:xfrm>
        </p:spPr>
        <p:txBody>
          <a:bodyPr>
            <a:normAutofit/>
          </a:bodyPr>
          <a:lstStyle/>
          <a:p>
            <a:r>
              <a:rPr lang="en-US" dirty="0" smtClean="0"/>
              <a:t>No double dipping</a:t>
            </a:r>
          </a:p>
          <a:p>
            <a:r>
              <a:rPr lang="en-US" dirty="0" smtClean="0"/>
              <a:t>Rank may be lower and candidate may fall below threshold</a:t>
            </a:r>
          </a:p>
          <a:p>
            <a:r>
              <a:rPr lang="en-US" dirty="0" smtClean="0"/>
              <a:t>Good news: not as bad as before because publications now count less and academic record counts more</a:t>
            </a:r>
          </a:p>
          <a:p>
            <a:r>
              <a:rPr lang="en-US" dirty="0" smtClean="0"/>
              <a:t>A good idea for first come first-serve or allocated scholarships but not always a good idea in competitive rounds (consult with HDR committee)</a:t>
            </a:r>
            <a:endParaRPr lang="en-US" dirty="0"/>
          </a:p>
        </p:txBody>
      </p:sp>
    </p:spTree>
    <p:extLst>
      <p:ext uri="{BB962C8B-B14F-4D97-AF65-F5344CB8AC3E}">
        <p14:creationId xmlns:p14="http://schemas.microsoft.com/office/powerpoint/2010/main" val="15368472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3861"/>
            <a:ext cx="10515600" cy="1325563"/>
          </a:xfrm>
        </p:spPr>
        <p:txBody>
          <a:bodyPr/>
          <a:lstStyle/>
          <a:p>
            <a:pPr algn="ctr"/>
            <a:r>
              <a:rPr lang="en-AU" dirty="0" smtClean="0"/>
              <a:t>Four standard criteria</a:t>
            </a:r>
            <a:endParaRPr lang="en-AU" dirty="0"/>
          </a:p>
        </p:txBody>
      </p:sp>
      <p:sp>
        <p:nvSpPr>
          <p:cNvPr id="3" name="Content Placeholder 2"/>
          <p:cNvSpPr>
            <a:spLocks noGrp="1"/>
          </p:cNvSpPr>
          <p:nvPr>
            <p:ph idx="1"/>
          </p:nvPr>
        </p:nvSpPr>
        <p:spPr>
          <a:xfrm>
            <a:off x="838200" y="1429424"/>
            <a:ext cx="10515600" cy="2677364"/>
          </a:xfrm>
        </p:spPr>
        <p:txBody>
          <a:bodyPr/>
          <a:lstStyle/>
          <a:p>
            <a:pPr marL="0" indent="0">
              <a:buNone/>
            </a:pPr>
            <a:r>
              <a:rPr lang="en-AU" dirty="0" smtClean="0"/>
              <a:t>A = References</a:t>
            </a:r>
          </a:p>
          <a:p>
            <a:pPr marL="0" indent="0">
              <a:buNone/>
            </a:pPr>
            <a:r>
              <a:rPr lang="en-AU" dirty="0" smtClean="0"/>
              <a:t>B = </a:t>
            </a:r>
            <a:r>
              <a:rPr lang="en-AU" u="sng" dirty="0" smtClean="0"/>
              <a:t>Academic performance and thesis results</a:t>
            </a:r>
          </a:p>
          <a:p>
            <a:pPr marL="0" indent="0">
              <a:buNone/>
            </a:pPr>
            <a:r>
              <a:rPr lang="en-AU" dirty="0" smtClean="0"/>
              <a:t>C = Peer-reviewed outputs or other evidence of peer-reviewed </a:t>
            </a:r>
          </a:p>
          <a:p>
            <a:pPr marL="0" indent="0">
              <a:buNone/>
            </a:pPr>
            <a:r>
              <a:rPr lang="en-AU" dirty="0" smtClean="0"/>
              <a:t>research activity</a:t>
            </a:r>
          </a:p>
          <a:p>
            <a:pPr marL="0" indent="0">
              <a:buNone/>
            </a:pPr>
            <a:r>
              <a:rPr lang="en-AU" dirty="0" smtClean="0"/>
              <a:t>D = Merit-based scholarships, prizes and awards</a:t>
            </a:r>
            <a:endParaRPr lang="en-AU" dirty="0"/>
          </a:p>
        </p:txBody>
      </p:sp>
      <p:sp>
        <p:nvSpPr>
          <p:cNvPr id="6" name="Content Placeholder 2"/>
          <p:cNvSpPr txBox="1">
            <a:spLocks/>
          </p:cNvSpPr>
          <p:nvPr/>
        </p:nvSpPr>
        <p:spPr>
          <a:xfrm>
            <a:off x="838200" y="4502989"/>
            <a:ext cx="10515600" cy="2159068"/>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smtClean="0"/>
              <a:t>NOMINAL </a:t>
            </a:r>
            <a:r>
              <a:rPr lang="en-US" dirty="0"/>
              <a:t>RATING = </a:t>
            </a:r>
            <a:r>
              <a:rPr lang="en-US" dirty="0" smtClean="0"/>
              <a:t>[A </a:t>
            </a:r>
            <a:r>
              <a:rPr lang="en-US" dirty="0"/>
              <a:t>+ (</a:t>
            </a:r>
            <a:r>
              <a:rPr lang="en-US" dirty="0">
                <a:solidFill>
                  <a:srgbClr val="FF0000"/>
                </a:solidFill>
              </a:rPr>
              <a:t>Bx4</a:t>
            </a:r>
            <a:r>
              <a:rPr lang="en-US" dirty="0"/>
              <a:t>) + C + D] / 7</a:t>
            </a:r>
            <a:endParaRPr lang="en-AU" dirty="0" smtClean="0"/>
          </a:p>
          <a:p>
            <a:r>
              <a:rPr lang="en-AU" dirty="0" smtClean="0"/>
              <a:t>Decimal places matter!</a:t>
            </a:r>
          </a:p>
          <a:p>
            <a:endParaRPr lang="en-AU" dirty="0"/>
          </a:p>
          <a:p>
            <a:r>
              <a:rPr lang="en-AU" dirty="0" smtClean="0"/>
              <a:t>Maximum score is a 5, cut-off for IPRS/</a:t>
            </a:r>
            <a:r>
              <a:rPr lang="en-AU" dirty="0" err="1" smtClean="0"/>
              <a:t>iMQRES</a:t>
            </a:r>
            <a:r>
              <a:rPr lang="en-AU" dirty="0" smtClean="0"/>
              <a:t> in 2015 (i.e. 2016 start) was</a:t>
            </a:r>
            <a:r>
              <a:rPr lang="en-AU" dirty="0" smtClean="0">
                <a:solidFill>
                  <a:srgbClr val="FF0000"/>
                </a:solidFill>
              </a:rPr>
              <a:t> 4.14</a:t>
            </a:r>
          </a:p>
          <a:p>
            <a:r>
              <a:rPr lang="en-AU" dirty="0" smtClean="0">
                <a:solidFill>
                  <a:srgbClr val="FF0000"/>
                </a:solidFill>
              </a:rPr>
              <a:t>To be competitive a candidate needs at least 4.0 or 3.0 for domestic students (APA) </a:t>
            </a:r>
            <a:endParaRPr lang="en-AU" dirty="0">
              <a:solidFill>
                <a:srgbClr val="FF0000"/>
              </a:solidFill>
            </a:endParaRPr>
          </a:p>
          <a:p>
            <a:r>
              <a:rPr lang="en-AU" dirty="0" smtClean="0">
                <a:solidFill>
                  <a:srgbClr val="FF0000"/>
                </a:solidFill>
              </a:rPr>
              <a:t>This does not apply for first-come first-serve rounds/allocated scholarships</a:t>
            </a:r>
            <a:endParaRPr lang="en-AU" dirty="0">
              <a:solidFill>
                <a:srgbClr val="FF0000"/>
              </a:solidFill>
            </a:endParaRPr>
          </a:p>
        </p:txBody>
      </p:sp>
    </p:spTree>
    <p:extLst>
      <p:ext uri="{BB962C8B-B14F-4D97-AF65-F5344CB8AC3E}">
        <p14:creationId xmlns:p14="http://schemas.microsoft.com/office/powerpoint/2010/main" val="195949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
                                            <p:txEl>
                                              <p:pRg st="1" end="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
                                            <p:txEl>
                                              <p:pRg st="3" end="3"/>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6">
                                            <p:txEl>
                                              <p:pRg st="4" end="4"/>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4941" y="397782"/>
            <a:ext cx="8991600" cy="1325563"/>
          </a:xfrm>
        </p:spPr>
        <p:txBody>
          <a:bodyPr/>
          <a:lstStyle/>
          <a:p>
            <a:r>
              <a:rPr lang="en-AU" dirty="0" smtClean="0"/>
              <a:t>References</a:t>
            </a:r>
            <a:endParaRPr lang="en-AU" dirty="0"/>
          </a:p>
        </p:txBody>
      </p:sp>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t="6038" r="74098"/>
          <a:stretch/>
        </p:blipFill>
        <p:spPr>
          <a:xfrm>
            <a:off x="9848554" y="260847"/>
            <a:ext cx="1869814" cy="6443932"/>
          </a:xfrm>
          <a:prstGeom prst="rect">
            <a:avLst/>
          </a:prstGeom>
        </p:spPr>
      </p:pic>
      <p:pic>
        <p:nvPicPr>
          <p:cNvPr id="8" name="Content Placeholder 7"/>
          <p:cNvPicPr>
            <a:picLocks noGrp="1" noChangeAspect="1"/>
          </p:cNvPicPr>
          <p:nvPr>
            <p:ph idx="1"/>
          </p:nvPr>
        </p:nvPicPr>
        <p:blipFill rotWithShape="1">
          <a:blip r:embed="rId4">
            <a:extLst>
              <a:ext uri="{28A0092B-C50C-407E-A947-70E740481C1C}">
                <a14:useLocalDpi xmlns:a14="http://schemas.microsoft.com/office/drawing/2010/main" val="0"/>
              </a:ext>
            </a:extLst>
          </a:blip>
          <a:srcRect r="7553"/>
          <a:stretch/>
        </p:blipFill>
        <p:spPr>
          <a:xfrm>
            <a:off x="407466" y="3029631"/>
            <a:ext cx="9335082" cy="3368353"/>
          </a:xfrm>
        </p:spPr>
      </p:pic>
      <p:sp>
        <p:nvSpPr>
          <p:cNvPr id="9" name="Content Placeholder 2"/>
          <p:cNvSpPr txBox="1">
            <a:spLocks/>
          </p:cNvSpPr>
          <p:nvPr/>
        </p:nvSpPr>
        <p:spPr>
          <a:xfrm>
            <a:off x="407466" y="1571852"/>
            <a:ext cx="9139305" cy="1372050"/>
          </a:xfrm>
          <a:prstGeom prst="rect">
            <a:avLst/>
          </a:prstGeom>
          <a:solidFill>
            <a:schemeClr val="accent1">
              <a:lumMod val="20000"/>
              <a:lumOff val="80000"/>
            </a:schemeClr>
          </a:solidFill>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hangingPunct="0"/>
            <a:r>
              <a:rPr lang="en-AU" i="1" dirty="0"/>
              <a:t>How does this applicant compare to others that you have supervised? For example, top 10</a:t>
            </a:r>
            <a:r>
              <a:rPr lang="en-AU" i="1" dirty="0" smtClean="0"/>
              <a:t>%</a:t>
            </a:r>
          </a:p>
          <a:p>
            <a:pPr hangingPunct="0"/>
            <a:r>
              <a:rPr lang="en-AU" i="1" dirty="0"/>
              <a:t>What are the applicant’s outstanding strengths in relation to their research capacity?</a:t>
            </a:r>
            <a:endParaRPr lang="en-AU" dirty="0"/>
          </a:p>
          <a:p>
            <a:pPr hangingPunct="0"/>
            <a:endParaRPr lang="en-AU" dirty="0"/>
          </a:p>
        </p:txBody>
      </p:sp>
      <p:sp>
        <p:nvSpPr>
          <p:cNvPr id="11" name="TextBox 10"/>
          <p:cNvSpPr txBox="1"/>
          <p:nvPr/>
        </p:nvSpPr>
        <p:spPr>
          <a:xfrm>
            <a:off x="3169372" y="6273225"/>
            <a:ext cx="5276253" cy="584775"/>
          </a:xfrm>
          <a:prstGeom prst="rect">
            <a:avLst/>
          </a:prstGeom>
          <a:solidFill>
            <a:schemeClr val="bg1"/>
          </a:solidFill>
        </p:spPr>
        <p:txBody>
          <a:bodyPr wrap="none" rtlCol="0">
            <a:spAutoFit/>
          </a:bodyPr>
          <a:lstStyle/>
          <a:p>
            <a:r>
              <a:rPr lang="en-AU" sz="3200" dirty="0" smtClean="0">
                <a:solidFill>
                  <a:srgbClr val="FF0000"/>
                </a:solidFill>
              </a:rPr>
              <a:t>What can YOU do about this??</a:t>
            </a:r>
            <a:endParaRPr lang="en-AU" sz="3200" dirty="0">
              <a:solidFill>
                <a:srgbClr val="FF0000"/>
              </a:solidFill>
            </a:endParaRPr>
          </a:p>
        </p:txBody>
      </p:sp>
    </p:spTree>
    <p:extLst>
      <p:ext uri="{BB962C8B-B14F-4D97-AF65-F5344CB8AC3E}">
        <p14:creationId xmlns:p14="http://schemas.microsoft.com/office/powerpoint/2010/main" val="26665122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1528</TotalTime>
  <Words>1160</Words>
  <Application>Microsoft Macintosh PowerPoint</Application>
  <PresentationFormat>Widescreen</PresentationFormat>
  <Paragraphs>149</Paragraphs>
  <Slides>18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Calibri</vt:lpstr>
      <vt:lpstr>Calibri Light</vt:lpstr>
      <vt:lpstr>Arial</vt:lpstr>
      <vt:lpstr>Office Theme</vt:lpstr>
      <vt:lpstr>Scholarship ranking</vt:lpstr>
      <vt:lpstr>Ranking PhD applications/scholarships</vt:lpstr>
      <vt:lpstr>Ranking PhD applications/scholarships</vt:lpstr>
      <vt:lpstr>Ranking PhD applications/scholarships</vt:lpstr>
      <vt:lpstr>Does your student qualify for PhD-direct entry?</vt:lpstr>
      <vt:lpstr>PowerPoint Presentation</vt:lpstr>
      <vt:lpstr>The trade-off of elevating a candidate into direct entry</vt:lpstr>
      <vt:lpstr>Four standard criteria</vt:lpstr>
      <vt:lpstr>References</vt:lpstr>
      <vt:lpstr>Academic performance and thesis results</vt:lpstr>
      <vt:lpstr>Peer review output</vt:lpstr>
      <vt:lpstr>Merit-based scholarships, prizes &amp;  awards</vt:lpstr>
      <vt:lpstr>If you have an applicant with a low score but proven track-record (i.e. publications)…</vt:lpstr>
      <vt:lpstr>What you need to do as a supervisor</vt:lpstr>
      <vt:lpstr>What you need to do as a supervisor</vt:lpstr>
      <vt:lpstr>What we will do</vt:lpstr>
      <vt:lpstr>Take note!</vt:lpstr>
      <vt:lpstr>More good news!!</vt:lpstr>
    </vt:vector>
  </TitlesOfParts>
  <Company>Macquarie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Scholarship ranking</dc:title>
  <dc:creator>Faculty of Science</dc:creator>
  <cp:lastModifiedBy>Martin Whiting</cp:lastModifiedBy>
  <cp:revision>63</cp:revision>
  <dcterms:created xsi:type="dcterms:W3CDTF">2015-12-03T23:38:18Z</dcterms:created>
  <dcterms:modified xsi:type="dcterms:W3CDTF">2016-05-11T08:11:38Z</dcterms:modified>
</cp:coreProperties>
</file>