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</p:sldMasterIdLst>
  <p:sldIdLst>
    <p:sldId id="257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70" r:id="rId19"/>
    <p:sldId id="260" r:id="rId20"/>
    <p:sldId id="256" r:id="rId21"/>
    <p:sldId id="271" r:id="rId22"/>
    <p:sldId id="272" r:id="rId23"/>
    <p:sldId id="258" r:id="rId24"/>
    <p:sldId id="259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67AF3-61BF-477B-9E93-C44692239BF4}" v="3" dt="2019-04-02T00:57:31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4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2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31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2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5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4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4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0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42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0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8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80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4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18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5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0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477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4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8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57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258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48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71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13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6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01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45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1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9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11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79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665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71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67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502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074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77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6C3B-ABC8-CC4E-AAD9-C0EF1F789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F5D9-6002-3E43-A8BA-CDC9B59FB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26EFD-FEDA-8248-BDB7-254F7BA1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172E-FDA6-224F-87CF-460CB4E3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93863-9211-1646-910F-010C6D25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6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457C-3407-594F-BC98-C83F549C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FF9-0886-D74B-9014-54A347AB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E95F-7DE7-B443-8E41-2F8356F4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F3FC6-3513-2947-A357-FE8F4F87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733B-AF2E-1A42-A623-2B7642F9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9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6270-823F-6D45-A47A-B5501462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7A9D8-FCE1-A847-87DE-97E671F14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95018-61ED-AA4E-86C4-F00EAE5F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6328-8E7B-C745-8517-976E09E3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6903-B11C-324B-90A2-47C0A8A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065B-37CB-6C4C-85DC-312F95B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A736-73E1-F848-A800-BF6557190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2DBA1-20DB-DE41-BB5B-A713D243A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9C0F5-EDA2-FE44-A733-C8045D41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76D6-C6E8-4944-9C6E-8D166EFA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3B9F2-137B-B140-B006-E7480951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EBC5-2D03-2E4C-9974-1F16C02A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DAF61-1DBB-7C4E-A7E1-69BD7C86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D275C-7BA5-C44D-9D4C-328D84DB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C0785-04C6-9344-BDD9-1F5242B2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BCBDB-5329-8045-B656-037B15B7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69993-C7C0-2449-B27E-939B2381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3A9D3-D325-6247-8096-A4A315E4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CB9B0-233F-D848-BD67-91434B26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946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4E88-8E2A-E745-B293-5354B45B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5AAE8-CD0F-E44C-B8F8-F1662351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34817-0BD8-BB4B-958D-C8024E7C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A72C1-C69C-5E4B-A679-9DAB8622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9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711E3-0328-A54A-AB47-8816699D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4F810-58A3-1744-B19F-D0CD3850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D051-F9B4-EF49-84A1-013484FC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0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D623-9046-1044-9F90-6951B60D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EABF-E842-904D-9D0D-25C8CC50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18482-F2A0-674D-BECC-94F48BEEE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22F5C-B205-6543-ABEB-A06BA84C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F9790-A62B-E644-9003-19F24785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B892-EBBC-E045-B91A-FD9CCB79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1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F79F-945A-6B46-92D9-58E274A9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0A4B7-5CF6-CF49-A7C8-5EE844D16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93A8F-2268-364E-8A09-778380BA7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6056-0CF3-1C40-8719-FCE536BC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9DC0-7480-E148-98A6-56CC215D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C6B32-EB80-E14C-A38A-14D00C26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7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9B0A-D55B-0448-9D26-7A15F8BF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51076-813D-634E-AD81-A3DC96193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93B-EA04-684F-812F-F3B612CA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EA70-D42D-3443-9FE5-62DD7C3D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6E950-F56E-0E44-8048-F3B9339C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54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072F0-168D-174C-BE14-A3DE8AAA8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5386B-84CC-5244-8A40-C8D2D68B4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1A24-1559-294A-9C00-853F4B4A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FC164-DC89-9A41-9088-E522B203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E09E-20F2-D941-AB15-F730D134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0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329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58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420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2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347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038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110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84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747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454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862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54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6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0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24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54AD-C8C2-43A8-BE2F-8EDB2864DA87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FAA7-C4D3-4943-88F9-C4403F09C4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56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68720-FEBC-1147-9B11-262EFF60A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14EC-F0A4-8E49-B385-1677D8235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7F0A1-DA59-4D4E-8D53-CE95C0C8E506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3/04/2019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499C-C222-43AE-91C5-DA90BE1938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0F311-CBAF-A048-9C51-96B6881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6D67-1496-7648-A543-0354D435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C9EC-00ED-F444-8B7C-DD49DE28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7CCB-5EB6-7E45-96F8-955B1C3D2BF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D12B-CE38-6843-B521-70CEA759A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2F0D5-AAA2-FF4D-8818-4D7A31A9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93B7-B70A-2B4D-BA97-2D150AB7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EBED-49B8-4DFD-A5E7-ADB6E3500FF0}" type="datetimeFigureOut">
              <a:rPr lang="en-AU" smtClean="0"/>
              <a:t>3/04/2019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0439-FFBD-4774-AA5A-A47BDD679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2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piringnsw.org.au/2019/03/04/participate-in-a-library-talk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agame.com/" TargetMode="External"/><Relationship Id="rId2" Type="http://schemas.openxmlformats.org/officeDocument/2006/relationships/hyperlink" Target="https://universitybioquest.com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mantha.newton@mq.edu.au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19455" y="428059"/>
            <a:ext cx="6242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6">
                    <a:lumMod val="75000"/>
                  </a:schemeClr>
                </a:solidFill>
              </a:rPr>
              <a:t>Department of Biological Sciences</a:t>
            </a:r>
          </a:p>
          <a:p>
            <a:pPr algn="ctr"/>
            <a:r>
              <a:rPr lang="en-AU" sz="3200" dirty="0" err="1">
                <a:solidFill>
                  <a:schemeClr val="accent6">
                    <a:lumMod val="75000"/>
                  </a:schemeClr>
                </a:solidFill>
              </a:rPr>
              <a:t>Dept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 meeting 2</a:t>
            </a:r>
            <a:r>
              <a:rPr lang="en-AU" sz="3200" baseline="30000" dirty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 April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57" y="354096"/>
            <a:ext cx="702308" cy="69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363" y="1434585"/>
            <a:ext cx="8470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 err="1">
                <a:solidFill>
                  <a:schemeClr val="accent1">
                    <a:lumMod val="50000"/>
                  </a:schemeClr>
                </a:solidFill>
              </a:rPr>
              <a:t>HoD</a:t>
            </a: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Sustainability – Sam Newton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WHS – Simon Griffith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Research – Andrew Barron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L&amp;T – Drew 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HDR – Grant Hose, </a:t>
            </a:r>
            <a:r>
              <a:rPr lang="en-AU" sz="2100" dirty="0" err="1">
                <a:solidFill>
                  <a:schemeClr val="accent1">
                    <a:lumMod val="50000"/>
                  </a:schemeClr>
                </a:solidFill>
              </a:rPr>
              <a:t>Culum</a:t>
            </a: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 Brown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Outreach – Matthew </a:t>
            </a:r>
            <a:r>
              <a:rPr lang="en-AU" sz="2100" dirty="0" err="1">
                <a:solidFill>
                  <a:schemeClr val="accent1">
                    <a:lumMod val="50000"/>
                  </a:schemeClr>
                </a:solidFill>
              </a:rPr>
              <a:t>Bulbert</a:t>
            </a:r>
            <a:endParaRPr lang="en-A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accent1">
                    <a:lumMod val="50000"/>
                  </a:schemeClr>
                </a:solidFill>
              </a:rPr>
              <a:t>Committee Budget/Purchasing Pilot/New Credit Card Policy – Sharyon 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i="1" dirty="0"/>
              <a:t>We acknowledge and pay respect to the Traditional Custodians and Elders of the lands on which our university is located</a:t>
            </a:r>
            <a:endParaRPr lang="en-AU" sz="1200" dirty="0"/>
          </a:p>
          <a:p>
            <a:pPr algn="ctr"/>
            <a:endParaRPr lang="en-A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AU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A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8131337" y="303269"/>
            <a:ext cx="961835" cy="1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EB3E-EAEE-4372-A31F-AB0EADBE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9" y="317675"/>
            <a:ext cx="8771602" cy="5634890"/>
          </a:xfrm>
        </p:spPr>
        <p:txBody>
          <a:bodyPr vert="horz" lIns="68580" tIns="34290" rIns="68580" bIns="3429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US" sz="9000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WHS Update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b="1" dirty="0">
                <a:solidFill>
                  <a:srgbClr val="0070C0"/>
                </a:solidFill>
                <a:cs typeface="Calibri"/>
              </a:rPr>
              <a:t>Inspections – Lab and Offices</a:t>
            </a: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•Will take place through April, please prepare now</a:t>
            </a: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•Personal items </a:t>
            </a: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•Incentives for timely completion of corrective actions</a:t>
            </a:r>
          </a:p>
          <a:p>
            <a:pPr marL="0" indent="0">
              <a:buNone/>
            </a:pP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b="1" dirty="0">
                <a:solidFill>
                  <a:srgbClr val="0070C0"/>
                </a:solidFill>
                <a:cs typeface="Calibri"/>
              </a:rPr>
              <a:t>Lab Essentials </a:t>
            </a: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•Needs to be completed by all academics and HDR students (access to labs will be restricted if not done) </a:t>
            </a:r>
          </a:p>
          <a:p>
            <a:pPr marL="0" indent="0">
              <a:buNone/>
            </a:pP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b="1" dirty="0">
                <a:solidFill>
                  <a:srgbClr val="0070C0"/>
                </a:solidFill>
                <a:cs typeface="Calibri"/>
              </a:rPr>
              <a:t>Out of Hours Policy – </a:t>
            </a: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•Sharyon is reviewing all groups with animal care responsibilities</a:t>
            </a: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•There will be a process for everyone else soon, but it will involve activity risk assessments for all lab activities</a:t>
            </a:r>
          </a:p>
          <a:p>
            <a:pPr marL="0" indent="0">
              <a:buNone/>
            </a:pP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b="1" dirty="0">
                <a:solidFill>
                  <a:srgbClr val="0070C0"/>
                </a:solidFill>
                <a:cs typeface="Calibri"/>
              </a:rPr>
              <a:t>Drones </a:t>
            </a:r>
            <a:endParaRPr lang="en-US" sz="4600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0070C0"/>
                </a:solidFill>
                <a:cs typeface="Calibri"/>
              </a:rPr>
              <a:t>•There will be a new policy released soon (Nick Harris is our contact)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8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894" y="573517"/>
            <a:ext cx="8424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stuff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 visiting researcher scheme  - next round opens May 2.  Details available MQ: staff: intranet: FSE: awards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MQRF round opens mid April.  Enquiries possible now.  Each applicant will need dept support.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 wants to bring large conferences to MQ – any ideas? </a:t>
            </a:r>
          </a:p>
        </p:txBody>
      </p:sp>
    </p:spTree>
    <p:extLst>
      <p:ext uri="{BB962C8B-B14F-4D97-AF65-F5344CB8AC3E}">
        <p14:creationId xmlns:p14="http://schemas.microsoft.com/office/powerpoint/2010/main" val="224917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3AF6B9-E1A3-3743-8995-7F555F2E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Learning and Teaching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Curriculum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CCCFD2-EECF-3943-ACFC-763C892F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department has requested that we teach out pre-2020 versions of the Human Biology major and the Bachelor of Medical Sciences</a:t>
            </a:r>
          </a:p>
          <a:p>
            <a:endParaRPr lang="en-US" dirty="0"/>
          </a:p>
          <a:p>
            <a:r>
              <a:rPr lang="en-US" dirty="0"/>
              <a:t>All other programs will be transitioned to the new curriculum using a hybrid model</a:t>
            </a:r>
          </a:p>
          <a:p>
            <a:endParaRPr lang="en-US" dirty="0"/>
          </a:p>
          <a:p>
            <a:r>
              <a:rPr lang="en-US" dirty="0"/>
              <a:t>Rules for this transition will need to be finalized within 50 days</a:t>
            </a:r>
          </a:p>
        </p:txBody>
      </p:sp>
    </p:spTree>
    <p:extLst>
      <p:ext uri="{BB962C8B-B14F-4D97-AF65-F5344CB8AC3E}">
        <p14:creationId xmlns:p14="http://schemas.microsoft.com/office/powerpoint/2010/main" val="130009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4EA6-89C1-DE4B-A2EC-8CDBE107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Learning and Teaching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Curriculum Planning Day May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4FC6-AD62-D845-8C58-D9D61393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Teaching clusters</a:t>
            </a:r>
          </a:p>
          <a:p>
            <a:pPr lvl="1"/>
            <a:r>
              <a:rPr lang="en-AU" dirty="0"/>
              <a:t>Unit reviews</a:t>
            </a:r>
          </a:p>
          <a:p>
            <a:r>
              <a:rPr lang="en-AU" dirty="0"/>
              <a:t>Unit convenor model – move towards team-based teaching</a:t>
            </a:r>
          </a:p>
          <a:p>
            <a:r>
              <a:rPr lang="en-AU" dirty="0"/>
              <a:t>Practical class schedule and delivery – due to cuts to the casual budget, we need to review which units run cost-effectively, and whether those models of delivery can work across more units</a:t>
            </a:r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MRES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Yr</a:t>
            </a:r>
            <a:r>
              <a:rPr lang="en-AU" dirty="0"/>
              <a:t> 1 - 21 Students</a:t>
            </a:r>
          </a:p>
          <a:p>
            <a:r>
              <a:rPr lang="en-AU" dirty="0" err="1"/>
              <a:t>Yr</a:t>
            </a:r>
            <a:r>
              <a:rPr lang="en-AU" dirty="0"/>
              <a:t> 2 – 22 starting Jan 2019 (submitting from 14/10/19)</a:t>
            </a:r>
          </a:p>
          <a:p>
            <a:pPr lvl="1"/>
            <a:r>
              <a:rPr lang="en-AU" dirty="0"/>
              <a:t>5 started Jul 2018 &amp; submitting from 20/4/19</a:t>
            </a:r>
          </a:p>
          <a:p>
            <a:pPr lvl="1"/>
            <a:endParaRPr lang="en-AU" dirty="0"/>
          </a:p>
          <a:p>
            <a:r>
              <a:rPr lang="en-AU" dirty="0"/>
              <a:t>Year 1 stipend (4k) now only for FT domestic students with averages &gt;75 (previously all domestic FT students)</a:t>
            </a:r>
          </a:p>
          <a:p>
            <a:r>
              <a:rPr lang="en-AU" dirty="0"/>
              <a:t>Year 2 scholarships ~30% success, </a:t>
            </a:r>
            <a:r>
              <a:rPr lang="en-AU" dirty="0" err="1"/>
              <a:t>cutoff</a:t>
            </a:r>
            <a:r>
              <a:rPr lang="en-AU" dirty="0"/>
              <a:t> mark for stipend ~89</a:t>
            </a:r>
          </a:p>
        </p:txBody>
      </p:sp>
    </p:spTree>
    <p:extLst>
      <p:ext uri="{BB962C8B-B14F-4D97-AF65-F5344CB8AC3E}">
        <p14:creationId xmlns:p14="http://schemas.microsoft.com/office/powerpoint/2010/main" val="279848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1C15-F9A8-DD44-B8E2-9B6D253C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35" y="958393"/>
            <a:ext cx="7790172" cy="3032694"/>
          </a:xfrm>
        </p:spPr>
        <p:txBody>
          <a:bodyPr>
            <a:normAutofit/>
          </a:bodyPr>
          <a:lstStyle/>
          <a:p>
            <a:r>
              <a:rPr lang="en-AU" sz="2000" dirty="0"/>
              <a:t>Big contribution this year: </a:t>
            </a:r>
          </a:p>
          <a:p>
            <a:pPr lvl="1"/>
            <a:r>
              <a:rPr lang="en-AU" sz="2000" dirty="0"/>
              <a:t>Four workshop tasters:</a:t>
            </a:r>
          </a:p>
          <a:p>
            <a:pPr lvl="2"/>
            <a:r>
              <a:rPr lang="en-AU" sz="1800" dirty="0"/>
              <a:t>Microscopy unit</a:t>
            </a:r>
          </a:p>
          <a:p>
            <a:pPr lvl="2"/>
            <a:r>
              <a:rPr lang="en-AU" sz="1800" dirty="0"/>
              <a:t>Team Paleo: Learning from history of organisms</a:t>
            </a:r>
          </a:p>
          <a:p>
            <a:pPr lvl="2"/>
            <a:r>
              <a:rPr lang="en-AU" sz="1800" dirty="0"/>
              <a:t>Team Ecology: Introduction to ecological methods and applications</a:t>
            </a:r>
          </a:p>
          <a:p>
            <a:pPr lvl="2"/>
            <a:r>
              <a:rPr lang="en-AU" sz="1800" dirty="0"/>
              <a:t>Team Conservation: Solving mysteries with genetic technologies</a:t>
            </a:r>
          </a:p>
          <a:p>
            <a:pPr lvl="1"/>
            <a:r>
              <a:rPr lang="en-AU" sz="2000" dirty="0"/>
              <a:t>Lizzie Lowe did a keynote</a:t>
            </a:r>
          </a:p>
          <a:p>
            <a:pPr lvl="1"/>
            <a:r>
              <a:rPr lang="en-AU" sz="2000" dirty="0"/>
              <a:t>Stall – Genetics PD, 4 Depth Studies = Genetic technologies, Adaptations, herbivory and fresh water ecology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67B0DA-A66B-FE41-9279-F911DBCB19CB}"/>
              </a:ext>
            </a:extLst>
          </p:cNvPr>
          <p:cNvSpPr txBox="1">
            <a:spLocks/>
          </p:cNvSpPr>
          <p:nvPr/>
        </p:nvSpPr>
        <p:spPr>
          <a:xfrm>
            <a:off x="385482" y="286945"/>
            <a:ext cx="8668871" cy="67144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Science Teachers Association Conference NSW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08D6A-A074-8842-ADB0-A63C98544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876" y="4409480"/>
            <a:ext cx="2470372" cy="1852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5D858-CEE5-1A4C-AE65-EAB1CD689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79" y="4100682"/>
            <a:ext cx="3420932" cy="2470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D1CC2-0C81-9B49-8FC2-B506B197D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0" y="4100681"/>
            <a:ext cx="3136672" cy="2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758750-D6EF-1342-A994-559ADE3A0EC3}"/>
              </a:ext>
            </a:extLst>
          </p:cNvPr>
          <p:cNvSpPr txBox="1">
            <a:spLocks/>
          </p:cNvSpPr>
          <p:nvPr/>
        </p:nvSpPr>
        <p:spPr>
          <a:xfrm>
            <a:off x="386865" y="321739"/>
            <a:ext cx="7886700" cy="67144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Upcoming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CF80-858D-8049-92CF-B3CECE25E24E}"/>
              </a:ext>
            </a:extLst>
          </p:cNvPr>
          <p:cNvSpPr txBox="1"/>
          <p:nvPr/>
        </p:nvSpPr>
        <p:spPr>
          <a:xfrm>
            <a:off x="386865" y="993187"/>
            <a:ext cx="744470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Biology Work Experience: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week – we need more contributions 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8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12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00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Minibeast Day 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Abbotsleigh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year primary girls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10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Macquarie in a 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17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/18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120 kids partnered with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Inspiring Australia: Library talks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opportunity for ECR’s, PhD’s, new staff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https://inspiringnsw.org.au/2019/03/04/participate-in-a-library-talk/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form by April 5</a:t>
            </a:r>
            <a:r>
              <a:rPr kumimoji="0" lang="en-A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9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07AA-8841-41FF-8C01-A79D9FCD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351338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Committee Budget</a:t>
            </a: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Purchasing Pilot</a:t>
            </a:r>
          </a:p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New Credit Card Policy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904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22" y="121286"/>
            <a:ext cx="7886700" cy="1325563"/>
          </a:xfrm>
        </p:spPr>
        <p:txBody>
          <a:bodyPr/>
          <a:lstStyle/>
          <a:p>
            <a:r>
              <a:rPr lang="en-AU" b="1" dirty="0" err="1">
                <a:solidFill>
                  <a:schemeClr val="accent6">
                    <a:lumMod val="75000"/>
                  </a:schemeClr>
                </a:solidFill>
              </a:rPr>
              <a:t>HoD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 news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984" y="1239585"/>
            <a:ext cx="80345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ERA results</a:t>
            </a: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Well-above world standard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accent1">
                    <a:lumMod val="75000"/>
                  </a:schemeClr>
                </a:solidFill>
              </a:rPr>
              <a:t>06 Biological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0602 Ecology, 0603 Evolutionary Biology, 0604 Genetics, 0607 Plant Biology and 0608 Zoology.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accent1">
                    <a:lumMod val="75000"/>
                  </a:schemeClr>
                </a:solidFill>
              </a:rPr>
              <a:t>05 Environmental Sciences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0501 Ecological Applications and 0502 Environmental Science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accent1">
                    <a:lumMod val="75000"/>
                  </a:schemeClr>
                </a:solidFill>
              </a:rPr>
              <a:t>07 Agricultural and Veterinary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Above world standard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0605 Microbiology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5" y="231233"/>
            <a:ext cx="2359152" cy="16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-113396"/>
            <a:ext cx="7886700" cy="1325563"/>
          </a:xfrm>
        </p:spPr>
        <p:txBody>
          <a:bodyPr/>
          <a:lstStyle/>
          <a:p>
            <a:r>
              <a:rPr lang="en-AU" b="1" dirty="0" err="1">
                <a:solidFill>
                  <a:schemeClr val="accent6">
                    <a:lumMod val="75000"/>
                  </a:schemeClr>
                </a:solidFill>
              </a:rPr>
              <a:t>HoD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 news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" y="981335"/>
            <a:ext cx="185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Enrolments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423"/>
              </p:ext>
            </p:extLst>
          </p:nvPr>
        </p:nvGraphicFramePr>
        <p:xfrm>
          <a:off x="791444" y="1611573"/>
          <a:ext cx="2984500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619">
                  <a:extLst>
                    <a:ext uri="{9D8B030D-6E8A-4147-A177-3AD203B41FA5}">
                      <a16:colId xmlns:a16="http://schemas.microsoft.com/office/drawing/2014/main" val="3483995324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1974751078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3134347867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467346676"/>
                    </a:ext>
                  </a:extLst>
                </a:gridCol>
                <a:gridCol w="602024">
                  <a:extLst>
                    <a:ext uri="{9D8B030D-6E8A-4147-A177-3AD203B41FA5}">
                      <a16:colId xmlns:a16="http://schemas.microsoft.com/office/drawing/2014/main" val="2777055063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</a:rPr>
                        <a:t>S1 enrolments - undergrad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A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71429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2015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2016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2017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2018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2019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0062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2484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3032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2948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2920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2831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5661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17479"/>
              </p:ext>
            </p:extLst>
          </p:nvPr>
        </p:nvGraphicFramePr>
        <p:xfrm>
          <a:off x="4451350" y="1611573"/>
          <a:ext cx="2984500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619">
                  <a:extLst>
                    <a:ext uri="{9D8B030D-6E8A-4147-A177-3AD203B41FA5}">
                      <a16:colId xmlns:a16="http://schemas.microsoft.com/office/drawing/2014/main" val="1097232260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163828062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2898127869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1336279662"/>
                    </a:ext>
                  </a:extLst>
                </a:gridCol>
                <a:gridCol w="602024">
                  <a:extLst>
                    <a:ext uri="{9D8B030D-6E8A-4147-A177-3AD203B41FA5}">
                      <a16:colId xmlns:a16="http://schemas.microsoft.com/office/drawing/2014/main" val="1826047451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</a:rPr>
                        <a:t>S1 enrolments - Postgrad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A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935242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2015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2016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2017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2018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>
                          <a:effectLst/>
                        </a:rPr>
                        <a:t>2019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95129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42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100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149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187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232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8217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41058"/>
              </p:ext>
            </p:extLst>
          </p:nvPr>
        </p:nvGraphicFramePr>
        <p:xfrm>
          <a:off x="791444" y="2622811"/>
          <a:ext cx="47625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97769455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70982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033748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5680315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074622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605659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135080019"/>
                    </a:ext>
                  </a:extLst>
                </a:gridCol>
              </a:tblGrid>
              <a:tr h="20955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>
                          <a:effectLst/>
                        </a:rPr>
                        <a:t>OUA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BIOX108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97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021803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BIOX122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42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53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771182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BIOX260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94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71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08378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28920"/>
              </p:ext>
            </p:extLst>
          </p:nvPr>
        </p:nvGraphicFramePr>
        <p:xfrm>
          <a:off x="791444" y="3707129"/>
          <a:ext cx="4762499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494">
                  <a:extLst>
                    <a:ext uri="{9D8B030D-6E8A-4147-A177-3AD203B41FA5}">
                      <a16:colId xmlns:a16="http://schemas.microsoft.com/office/drawing/2014/main" val="646193748"/>
                    </a:ext>
                  </a:extLst>
                </a:gridCol>
                <a:gridCol w="1193494">
                  <a:extLst>
                    <a:ext uri="{9D8B030D-6E8A-4147-A177-3AD203B41FA5}">
                      <a16:colId xmlns:a16="http://schemas.microsoft.com/office/drawing/2014/main" val="4265230797"/>
                    </a:ext>
                  </a:extLst>
                </a:gridCol>
                <a:gridCol w="459036">
                  <a:extLst>
                    <a:ext uri="{9D8B030D-6E8A-4147-A177-3AD203B41FA5}">
                      <a16:colId xmlns:a16="http://schemas.microsoft.com/office/drawing/2014/main" val="1435304597"/>
                    </a:ext>
                  </a:extLst>
                </a:gridCol>
                <a:gridCol w="459036">
                  <a:extLst>
                    <a:ext uri="{9D8B030D-6E8A-4147-A177-3AD203B41FA5}">
                      <a16:colId xmlns:a16="http://schemas.microsoft.com/office/drawing/2014/main" val="1115048915"/>
                    </a:ext>
                  </a:extLst>
                </a:gridCol>
                <a:gridCol w="459036">
                  <a:extLst>
                    <a:ext uri="{9D8B030D-6E8A-4147-A177-3AD203B41FA5}">
                      <a16:colId xmlns:a16="http://schemas.microsoft.com/office/drawing/2014/main" val="3676270392"/>
                    </a:ext>
                  </a:extLst>
                </a:gridCol>
                <a:gridCol w="459036">
                  <a:extLst>
                    <a:ext uri="{9D8B030D-6E8A-4147-A177-3AD203B41FA5}">
                      <a16:colId xmlns:a16="http://schemas.microsoft.com/office/drawing/2014/main" val="3213720769"/>
                    </a:ext>
                  </a:extLst>
                </a:gridCol>
                <a:gridCol w="539367">
                  <a:extLst>
                    <a:ext uri="{9D8B030D-6E8A-4147-A177-3AD203B41FA5}">
                      <a16:colId xmlns:a16="http://schemas.microsoft.com/office/drawing/2014/main" val="3572740525"/>
                    </a:ext>
                  </a:extLst>
                </a:gridCol>
              </a:tblGrid>
              <a:tr h="40957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>
                          <a:effectLst/>
                        </a:rPr>
                        <a:t>HDR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BIOL700</a:t>
                      </a:r>
                      <a:br>
                        <a:rPr lang="en-AU" sz="1200" u="none" strike="noStrike">
                          <a:effectLst/>
                        </a:rPr>
                      </a:br>
                      <a:r>
                        <a:rPr lang="en-AU" sz="1200" u="none" strike="noStrike">
                          <a:effectLst/>
                        </a:rPr>
                        <a:t>(Mres Year 1)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20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2651151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BIOL899 </a:t>
                      </a:r>
                      <a:br>
                        <a:rPr lang="en-AU" sz="1200" u="none" strike="noStrike">
                          <a:effectLst/>
                        </a:rPr>
                      </a:br>
                      <a:r>
                        <a:rPr lang="en-AU" sz="1200" u="none" strike="noStrike">
                          <a:effectLst/>
                        </a:rPr>
                        <a:t>(MRes year 2)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34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746733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BIOL995 </a:t>
                      </a:r>
                      <a:br>
                        <a:rPr lang="en-AU" sz="1200" u="none" strike="noStrike">
                          <a:effectLst/>
                        </a:rPr>
                      </a:br>
                      <a:r>
                        <a:rPr lang="en-AU" sz="1200" u="none" strike="noStrike">
                          <a:effectLst/>
                        </a:rPr>
                        <a:t>(MPhil)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073856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BIOL990 </a:t>
                      </a:r>
                      <a:br>
                        <a:rPr lang="en-AU" sz="1200" u="none" strike="noStrike">
                          <a:effectLst/>
                        </a:rPr>
                      </a:br>
                      <a:r>
                        <a:rPr lang="en-AU" sz="1200" u="none" strike="noStrike">
                          <a:effectLst/>
                        </a:rPr>
                        <a:t>(PhD)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79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90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84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24283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6810" y="2622811"/>
            <a:ext cx="15440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BIOL108 -17%</a:t>
            </a:r>
          </a:p>
          <a:p>
            <a:r>
              <a:rPr lang="en-AU" dirty="0"/>
              <a:t>BIOL114 +10%</a:t>
            </a:r>
          </a:p>
          <a:p>
            <a:r>
              <a:rPr lang="en-AU" dirty="0"/>
              <a:t>BIOL116 +11%</a:t>
            </a:r>
          </a:p>
          <a:p>
            <a:r>
              <a:rPr lang="en-AU" dirty="0"/>
              <a:t>BIOL206 -10%</a:t>
            </a:r>
          </a:p>
          <a:p>
            <a:r>
              <a:rPr lang="en-AU" dirty="0"/>
              <a:t>BIOL228 +20%</a:t>
            </a:r>
          </a:p>
          <a:p>
            <a:r>
              <a:rPr lang="en-AU" dirty="0"/>
              <a:t>BIOL235 +18%</a:t>
            </a:r>
          </a:p>
          <a:p>
            <a:r>
              <a:rPr lang="en-AU" dirty="0"/>
              <a:t>BIOL257 -11%</a:t>
            </a:r>
          </a:p>
          <a:p>
            <a:r>
              <a:rPr lang="en-AU" dirty="0"/>
              <a:t>BIOL262 -14%</a:t>
            </a:r>
          </a:p>
          <a:p>
            <a:r>
              <a:rPr lang="en-AU" dirty="0"/>
              <a:t>BIOL328 +24%</a:t>
            </a:r>
          </a:p>
          <a:p>
            <a:r>
              <a:rPr lang="en-AU" dirty="0"/>
              <a:t>BIOL376 +23%</a:t>
            </a:r>
          </a:p>
          <a:p>
            <a:r>
              <a:rPr lang="en-AU" dirty="0"/>
              <a:t>BIOL861 +36%</a:t>
            </a:r>
          </a:p>
          <a:p>
            <a:r>
              <a:rPr lang="en-AU" dirty="0"/>
              <a:t>BIOL875 +35%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07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656" y="17257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err="1">
                <a:solidFill>
                  <a:schemeClr val="accent6">
                    <a:lumMod val="75000"/>
                  </a:schemeClr>
                </a:solidFill>
              </a:rPr>
              <a:t>HoD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 news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" y="1402080"/>
            <a:ext cx="5512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Academic staff PDRs and workloads completed for 2020</a:t>
            </a:r>
          </a:p>
          <a:p>
            <a:endParaRPr lang="en-AU" b="1" dirty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75014"/>
              </p:ext>
            </p:extLst>
          </p:nvPr>
        </p:nvGraphicFramePr>
        <p:xfrm>
          <a:off x="555499" y="1919561"/>
          <a:ext cx="7886697" cy="1097280"/>
        </p:xfrm>
        <a:graphic>
          <a:graphicData uri="http://schemas.openxmlformats.org/drawingml/2006/table">
            <a:tbl>
              <a:tblPr/>
              <a:tblGrid>
                <a:gridCol w="1126671">
                  <a:extLst>
                    <a:ext uri="{9D8B030D-6E8A-4147-A177-3AD203B41FA5}">
                      <a16:colId xmlns:a16="http://schemas.microsoft.com/office/drawing/2014/main" val="418982178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5892245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40069053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0762787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71785223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14565687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205763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Level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Level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Level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Level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Level 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72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/>
                        <a:t>female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98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/>
                        <a:t>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9377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5498" y="19197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68096" y="3742944"/>
            <a:ext cx="3717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Overall</a:t>
            </a:r>
            <a:r>
              <a:rPr lang="en-AU" dirty="0"/>
              <a:t>: standard 40:40:20 academics</a:t>
            </a:r>
          </a:p>
          <a:p>
            <a:endParaRPr lang="en-AU" dirty="0"/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en-AU" dirty="0"/>
              <a:t> range 33-80, average = 52</a:t>
            </a:r>
          </a:p>
          <a:p>
            <a:endParaRPr lang="en-AU" dirty="0"/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Teaching</a:t>
            </a:r>
            <a:r>
              <a:rPr lang="en-AU" dirty="0"/>
              <a:t> range 33-53, average = 40</a:t>
            </a:r>
          </a:p>
          <a:p>
            <a:endParaRPr lang="en-AU" dirty="0"/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Service</a:t>
            </a:r>
            <a:r>
              <a:rPr lang="en-AU" dirty="0"/>
              <a:t> range 19-52, average = 29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50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0"/>
            <a:ext cx="7886700" cy="1325563"/>
          </a:xfrm>
        </p:spPr>
        <p:txBody>
          <a:bodyPr/>
          <a:lstStyle/>
          <a:p>
            <a:r>
              <a:rPr lang="en-AU" b="1" dirty="0" err="1">
                <a:solidFill>
                  <a:schemeClr val="accent6">
                    <a:lumMod val="75000"/>
                  </a:schemeClr>
                </a:solidFill>
              </a:rPr>
              <a:t>HoD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 news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85" y="1121664"/>
            <a:ext cx="83825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Workload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Call for expressions of interest for working party</a:t>
            </a: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Pressure on teaching labs and teaching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Be mindful of tech and casual staff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Teaching labs: 3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</a:rPr>
              <a:t>pracs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per day from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FSE budget still in process of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Casual budget under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Two positions only for release in 2020 (Evolutionary Genomics, Vertebrate Physiology)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Teaching gaps –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S2 2019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: BIOL247, BIOL115;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2020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: BIOL391,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</a:rPr>
              <a:t>MedSci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Foundations and Capstone units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0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5933" y="32419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HoD news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574" y="1471352"/>
            <a:ext cx="8113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Aquatic Facility – still in planning with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Biosciences building – CERs still undergoing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W19F – backfill planning, work will start when Taylor’s group moves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Translational Biosciences proposal</a:t>
            </a:r>
          </a:p>
        </p:txBody>
      </p:sp>
    </p:spTree>
    <p:extLst>
      <p:ext uri="{BB962C8B-B14F-4D97-AF65-F5344CB8AC3E}">
        <p14:creationId xmlns:p14="http://schemas.microsoft.com/office/powerpoint/2010/main" val="160091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4" y="438278"/>
            <a:ext cx="8497019" cy="796163"/>
          </a:xfrm>
        </p:spPr>
        <p:txBody>
          <a:bodyPr>
            <a:noAutofit/>
          </a:bodyPr>
          <a:lstStyle/>
          <a:p>
            <a:pPr algn="ctr"/>
            <a:r>
              <a:rPr lang="en-AU" b="1" cap="small" dirty="0">
                <a:solidFill>
                  <a:srgbClr val="990099"/>
                </a:solidFill>
                <a:latin typeface="+mn-lt"/>
              </a:rPr>
              <a:t>University </a:t>
            </a:r>
            <a:r>
              <a:rPr lang="en-AU" b="1" cap="small" dirty="0" err="1">
                <a:solidFill>
                  <a:srgbClr val="990099"/>
                </a:solidFill>
                <a:latin typeface="+mn-lt"/>
              </a:rPr>
              <a:t>BioQuest</a:t>
            </a:r>
            <a:r>
              <a:rPr lang="en-AU" b="1" cap="small" dirty="0">
                <a:solidFill>
                  <a:srgbClr val="990099"/>
                </a:solidFill>
                <a:latin typeface="+mn-lt"/>
              </a:rPr>
              <a:t> April 2018</a:t>
            </a:r>
            <a:endParaRPr lang="en-AU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461879"/>
            <a:ext cx="5832851" cy="482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Compete against other universities to win prizes!</a:t>
            </a:r>
            <a:endParaRPr lang="en-AU" sz="2000" dirty="0"/>
          </a:p>
          <a:p>
            <a:r>
              <a:rPr lang="en-AU" sz="2000" dirty="0"/>
              <a:t>The University </a:t>
            </a:r>
            <a:r>
              <a:rPr lang="en-AU" sz="2000" dirty="0" err="1"/>
              <a:t>BioQuest</a:t>
            </a:r>
            <a:r>
              <a:rPr lang="en-AU" sz="2000" dirty="0"/>
              <a:t> is an international competition against other universities to record sightings of native plants and animals.</a:t>
            </a:r>
          </a:p>
          <a:p>
            <a:r>
              <a:rPr lang="en-AU" sz="2000" dirty="0"/>
              <a:t>Throughout April, submit sightings, on or off campus, of ‘wild’ animals, fungi and plants. </a:t>
            </a:r>
          </a:p>
          <a:p>
            <a:r>
              <a:rPr lang="en-AU" sz="2000" dirty="0"/>
              <a:t>The rarer your find, the higher your score. </a:t>
            </a:r>
          </a:p>
          <a:p>
            <a:r>
              <a:rPr lang="en-AU" sz="2000" dirty="0"/>
              <a:t>Your efforts could help us claim the Champion Spotters Team Trophy! There are also points for providing correct identifications through </a:t>
            </a:r>
            <a:r>
              <a:rPr lang="en-AU" sz="2000" dirty="0" err="1"/>
              <a:t>QuestaGame’s</a:t>
            </a:r>
            <a:r>
              <a:rPr lang="en-AU" sz="2000" dirty="0"/>
              <a:t> Bio-Expertise Engine (bee.questagame.com). </a:t>
            </a:r>
          </a:p>
          <a:p>
            <a:r>
              <a:rPr lang="en-AU" sz="2000" dirty="0"/>
              <a:t>Last year we won the Champion Identifiers Team Trophy</a:t>
            </a:r>
            <a:endParaRPr lang="en-AU" sz="2000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74" y="2983346"/>
            <a:ext cx="2715754" cy="36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8" y="438278"/>
            <a:ext cx="8600536" cy="1209367"/>
          </a:xfrm>
        </p:spPr>
        <p:txBody>
          <a:bodyPr>
            <a:noAutofit/>
          </a:bodyPr>
          <a:lstStyle/>
          <a:p>
            <a:pPr algn="ctr"/>
            <a:r>
              <a:rPr lang="en-AU" b="1" cap="small" dirty="0">
                <a:solidFill>
                  <a:srgbClr val="990099"/>
                </a:solidFill>
                <a:latin typeface="+mn-lt"/>
              </a:rPr>
              <a:t>University </a:t>
            </a:r>
            <a:r>
              <a:rPr lang="en-AU" b="1" cap="small" dirty="0" err="1">
                <a:solidFill>
                  <a:srgbClr val="990099"/>
                </a:solidFill>
                <a:latin typeface="+mn-lt"/>
              </a:rPr>
              <a:t>BioQuest</a:t>
            </a:r>
            <a:r>
              <a:rPr lang="en-AU" b="1" cap="small" dirty="0">
                <a:solidFill>
                  <a:srgbClr val="990099"/>
                </a:solidFill>
                <a:latin typeface="+mn-lt"/>
              </a:rPr>
              <a:t> April 2019</a:t>
            </a:r>
            <a:br>
              <a:rPr lang="en-AU" b="1" cap="small" dirty="0">
                <a:solidFill>
                  <a:srgbClr val="CC0099"/>
                </a:solidFill>
                <a:latin typeface="+mn-lt"/>
              </a:rPr>
            </a:br>
            <a:r>
              <a:rPr lang="en-AU" b="1" cap="small" dirty="0">
                <a:solidFill>
                  <a:srgbClr val="CC0099"/>
                </a:solidFill>
                <a:latin typeface="+mn-lt"/>
                <a:hlinkClick r:id="rId2"/>
              </a:rPr>
              <a:t>https://universitybioquest.com</a:t>
            </a:r>
            <a:r>
              <a:rPr lang="en-AU" b="1" cap="small" dirty="0">
                <a:solidFill>
                  <a:srgbClr val="CC0099"/>
                </a:solidFill>
                <a:latin typeface="+mn-lt"/>
              </a:rPr>
              <a:t> </a:t>
            </a:r>
            <a:endParaRPr lang="en-AU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2" y="2004291"/>
            <a:ext cx="8669548" cy="337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How does it work?</a:t>
            </a:r>
            <a:endParaRPr lang="en-AU" sz="2000" dirty="0"/>
          </a:p>
          <a:p>
            <a:r>
              <a:rPr lang="en-AU" sz="2000" dirty="0"/>
              <a:t>Step 1. Download the app (through the App Store for iPhone, or through Google Play for Android)</a:t>
            </a:r>
          </a:p>
          <a:p>
            <a:r>
              <a:rPr lang="en-AU" sz="2000" dirty="0"/>
              <a:t>Step 2. Register with </a:t>
            </a:r>
            <a:r>
              <a:rPr lang="en-AU" sz="2000" dirty="0" err="1"/>
              <a:t>QuestaGame</a:t>
            </a:r>
            <a:r>
              <a:rPr lang="en-AU" sz="2000" dirty="0"/>
              <a:t> </a:t>
            </a:r>
            <a:r>
              <a:rPr lang="en-AU" sz="2000" u="sng" dirty="0">
                <a:hlinkClick r:id="rId3"/>
              </a:rPr>
              <a:t>https://questagame.com/</a:t>
            </a:r>
            <a:r>
              <a:rPr lang="en-AU" sz="2000" dirty="0"/>
              <a:t> </a:t>
            </a:r>
          </a:p>
          <a:p>
            <a:r>
              <a:rPr lang="en-AU" sz="2000" dirty="0"/>
              <a:t>Step 3: Join the Macquarie University Team </a:t>
            </a:r>
            <a:r>
              <a:rPr lang="en-AU" sz="2000" u="sng" dirty="0">
                <a:hlinkClick r:id="rId2"/>
              </a:rPr>
              <a:t>https://universitybioquest</a:t>
            </a:r>
            <a:r>
              <a:rPr lang="en-AU" sz="2000" dirty="0">
                <a:hlinkClick r:id="rId2"/>
              </a:rPr>
              <a:t>.com</a:t>
            </a:r>
            <a:r>
              <a:rPr lang="en-AU" sz="2000" dirty="0"/>
              <a:t>  </a:t>
            </a:r>
          </a:p>
          <a:p>
            <a:r>
              <a:rPr lang="en-AU" sz="2000" dirty="0"/>
              <a:t>Step 3. Take a photo and upload to the app. Location is automatically recorded. Sightings are verified by a team of experts.</a:t>
            </a:r>
          </a:p>
          <a:p>
            <a:r>
              <a:rPr lang="en-AU" sz="2000" dirty="0"/>
              <a:t>Step 4. Take more photos and go in the running for great prizes and awards.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6" y="5308683"/>
            <a:ext cx="2967487" cy="13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646"/>
            <a:ext cx="7772400" cy="770521"/>
          </a:xfrm>
        </p:spPr>
        <p:txBody>
          <a:bodyPr>
            <a:normAutofit/>
          </a:bodyPr>
          <a:lstStyle/>
          <a:p>
            <a:pPr algn="l"/>
            <a:r>
              <a:rPr lang="en-US" sz="4400" b="1" cap="small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Sustainability Working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1" y="1388373"/>
            <a:ext cx="7848597" cy="5021663"/>
          </a:xfrm>
        </p:spPr>
        <p:txBody>
          <a:bodyPr>
            <a:noAutofit/>
          </a:bodyPr>
          <a:lstStyle/>
          <a:p>
            <a:pPr marL="457189" indent="-457189" algn="l">
              <a:lnSpc>
                <a:spcPct val="120000"/>
              </a:lnSpc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Sustainability Working Group had its first meeting on 25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March. </a:t>
            </a:r>
            <a:endParaRPr lang="en-US" sz="1800" dirty="0"/>
          </a:p>
          <a:p>
            <a:pPr marL="457189" indent="-457189" algn="l">
              <a:lnSpc>
                <a:spcPct val="120000"/>
              </a:lnSpc>
              <a:buFont typeface="Arial"/>
              <a:buChar char="•"/>
            </a:pPr>
            <a:r>
              <a:rPr lang="en-US" sz="1800" dirty="0"/>
              <a:t>Following distribution of the draft Vision for Sustainability, we have made minor adjustments. The Vision for Sustainability for Biology is:</a:t>
            </a:r>
            <a:endParaRPr lang="en-AU" sz="1800" i="1" dirty="0"/>
          </a:p>
          <a:p>
            <a:pPr algn="l"/>
            <a:r>
              <a:rPr lang="en-AU" sz="1800" i="1" dirty="0">
                <a:solidFill>
                  <a:schemeClr val="accent6">
                    <a:lumMod val="50000"/>
                  </a:schemeClr>
                </a:solidFill>
              </a:rPr>
              <a:t>We are a diverse, vibrant community, united by our interest and curiosity for living systems. We create a better future through collaboration, accountability and sharing of knowledge and resources.</a:t>
            </a:r>
            <a:endParaRPr lang="en-AU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AU" sz="1800" i="1" dirty="0">
                <a:solidFill>
                  <a:schemeClr val="accent6">
                    <a:lumMod val="50000"/>
                  </a:schemeClr>
                </a:solidFill>
              </a:rPr>
              <a:t>We achieve this by: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AU" sz="1800" i="1" dirty="0">
                <a:solidFill>
                  <a:schemeClr val="accent6">
                    <a:lumMod val="50000"/>
                  </a:schemeClr>
                </a:solidFill>
              </a:rPr>
              <a:t>Embedding environmental sustainability in our curriculum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AU" sz="1800" i="1" dirty="0">
                <a:solidFill>
                  <a:schemeClr val="accent6">
                    <a:lumMod val="50000"/>
                  </a:schemeClr>
                </a:solidFill>
              </a:rPr>
              <a:t>Reducing waste and energy emissions from our operations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AU" sz="1800" i="1" dirty="0">
                <a:solidFill>
                  <a:schemeClr val="accent6">
                    <a:lumMod val="50000"/>
                  </a:schemeClr>
                </a:solidFill>
              </a:rPr>
              <a:t>Having an engaged, integrated and caring community</a:t>
            </a:r>
          </a:p>
          <a:p>
            <a:pPr lvl="0" algn="l"/>
            <a:endParaRPr lang="en-AU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800" dirty="0"/>
              <a:t>Our next focus is to achieve Gold Accreditation in Sustainability for the department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800" dirty="0"/>
              <a:t>Contact Samantha Newton </a:t>
            </a:r>
            <a:r>
              <a:rPr lang="en-AU" sz="1800" dirty="0">
                <a:hlinkClick r:id="rId2"/>
              </a:rPr>
              <a:t>samantha.newton@mq.edu.au</a:t>
            </a:r>
            <a:r>
              <a:rPr lang="en-AU" sz="1800" dirty="0"/>
              <a:t> if you would like to be involved.</a:t>
            </a:r>
          </a:p>
          <a:p>
            <a:pPr marL="457189" indent="-457189" algn="l">
              <a:lnSpc>
                <a:spcPct val="120000"/>
              </a:lnSpc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31BAA15CD5C43AF99AB11AE05F9DD" ma:contentTypeVersion="11" ma:contentTypeDescription="Create a new document." ma:contentTypeScope="" ma:versionID="080f342961631ce3583fc9795e08130b">
  <xsd:schema xmlns:xsd="http://www.w3.org/2001/XMLSchema" xmlns:xs="http://www.w3.org/2001/XMLSchema" xmlns:p="http://schemas.microsoft.com/office/2006/metadata/properties" xmlns:ns2="7247f74e-103e-45dd-866d-88b5bb1afb2a" xmlns:ns3="3255fa52-6864-4648-a4bb-01fa3213fa4a" targetNamespace="http://schemas.microsoft.com/office/2006/metadata/properties" ma:root="true" ma:fieldsID="0b089159560ef44fc4ed36bb6d06b019" ns2:_="" ns3:_="">
    <xsd:import namespace="7247f74e-103e-45dd-866d-88b5bb1afb2a"/>
    <xsd:import namespace="3255fa52-6864-4648-a4bb-01fa3213fa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7f74e-103e-45dd-866d-88b5bb1afb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5fa52-6864-4648-a4bb-01fa3213f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255fa52-6864-4648-a4bb-01fa3213fa4a" xsi:nil="true"/>
  </documentManagement>
</p:properties>
</file>

<file path=customXml/itemProps1.xml><?xml version="1.0" encoding="utf-8"?>
<ds:datastoreItem xmlns:ds="http://schemas.openxmlformats.org/officeDocument/2006/customXml" ds:itemID="{8978CD3B-E3EB-492F-B2EC-78920A001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08634-CCB0-4314-8FEF-D24FF0252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7f74e-103e-45dd-866d-88b5bb1afb2a"/>
    <ds:schemaRef ds:uri="3255fa52-6864-4648-a4bb-01fa3213f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E83600-EAC0-4E03-AA9B-46E9D11ACA2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247f74e-103e-45dd-866d-88b5bb1afb2a"/>
    <ds:schemaRef ds:uri="http://schemas.microsoft.com/office/2006/documentManagement/types"/>
    <ds:schemaRef ds:uri="http://schemas.microsoft.com/office/2006/metadata/properties"/>
    <ds:schemaRef ds:uri="3255fa52-6864-4648-a4bb-01fa3213fa4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1139</Words>
  <Application>Microsoft Office PowerPoint</Application>
  <PresentationFormat>On-screen Show (4:3)</PresentationFormat>
  <Paragraphs>250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4_Office Theme</vt:lpstr>
      <vt:lpstr>5_Office Theme</vt:lpstr>
      <vt:lpstr>PowerPoint Presentation</vt:lpstr>
      <vt:lpstr>HoD news</vt:lpstr>
      <vt:lpstr>HoD news</vt:lpstr>
      <vt:lpstr>PowerPoint Presentation</vt:lpstr>
      <vt:lpstr>HoD news</vt:lpstr>
      <vt:lpstr>PowerPoint Presentation</vt:lpstr>
      <vt:lpstr>University BioQuest April 2018</vt:lpstr>
      <vt:lpstr>University BioQuest April 2019 https://universitybioquest.com </vt:lpstr>
      <vt:lpstr>Sustainability Working Group</vt:lpstr>
      <vt:lpstr>PowerPoint Presentation</vt:lpstr>
      <vt:lpstr>PowerPoint Presentation</vt:lpstr>
      <vt:lpstr>Learning and Teaching Curriculum Update</vt:lpstr>
      <vt:lpstr>Learning and Teaching Curriculum Planning Day May 3</vt:lpstr>
      <vt:lpstr>MRES 2019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Leishman</dc:creator>
  <cp:lastModifiedBy>Mrs Anne Van Uden</cp:lastModifiedBy>
  <cp:revision>19</cp:revision>
  <dcterms:created xsi:type="dcterms:W3CDTF">2019-02-25T09:09:48Z</dcterms:created>
  <dcterms:modified xsi:type="dcterms:W3CDTF">2019-04-03T00:41:43Z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0x0101000E631BAA15CD5C43AF99AB11AE05F9DD</vt:lpwstr>
  </property>
</Properties>
</file>